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56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D965F28-47EA-4B3A-BB3F-ADCAEC4A8C52}"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84367DD-836B-4617-AF17-30464F020F43}" type="slidenum">
              <a:rPr lang="en-IN" smtClean="0"/>
              <a:t>‹#›</a:t>
            </a:fld>
            <a:endParaRPr lang="en-IN"/>
          </a:p>
        </p:txBody>
      </p:sp>
    </p:spTree>
    <p:extLst>
      <p:ext uri="{BB962C8B-B14F-4D97-AF65-F5344CB8AC3E}">
        <p14:creationId xmlns:p14="http://schemas.microsoft.com/office/powerpoint/2010/main" val="1116439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965F28-47EA-4B3A-BB3F-ADCAEC4A8C52}"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84367DD-836B-4617-AF17-30464F020F43}" type="slidenum">
              <a:rPr lang="en-IN" smtClean="0"/>
              <a:t>‹#›</a:t>
            </a:fld>
            <a:endParaRPr lang="en-IN"/>
          </a:p>
        </p:txBody>
      </p:sp>
    </p:spTree>
    <p:extLst>
      <p:ext uri="{BB962C8B-B14F-4D97-AF65-F5344CB8AC3E}">
        <p14:creationId xmlns:p14="http://schemas.microsoft.com/office/powerpoint/2010/main" val="3343389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965F28-47EA-4B3A-BB3F-ADCAEC4A8C52}"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84367DD-836B-4617-AF17-30464F020F43}"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12255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DD965F28-47EA-4B3A-BB3F-ADCAEC4A8C52}"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84367DD-836B-4617-AF17-30464F020F43}" type="slidenum">
              <a:rPr lang="en-IN" smtClean="0"/>
              <a:t>‹#›</a:t>
            </a:fld>
            <a:endParaRPr lang="en-IN"/>
          </a:p>
        </p:txBody>
      </p:sp>
    </p:spTree>
    <p:extLst>
      <p:ext uri="{BB962C8B-B14F-4D97-AF65-F5344CB8AC3E}">
        <p14:creationId xmlns:p14="http://schemas.microsoft.com/office/powerpoint/2010/main" val="3303767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DD965F28-47EA-4B3A-BB3F-ADCAEC4A8C52}"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84367DD-836B-4617-AF17-30464F020F43}"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37325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DD965F28-47EA-4B3A-BB3F-ADCAEC4A8C52}"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84367DD-836B-4617-AF17-30464F020F43}" type="slidenum">
              <a:rPr lang="en-IN" smtClean="0"/>
              <a:t>‹#›</a:t>
            </a:fld>
            <a:endParaRPr lang="en-IN"/>
          </a:p>
        </p:txBody>
      </p:sp>
    </p:spTree>
    <p:extLst>
      <p:ext uri="{BB962C8B-B14F-4D97-AF65-F5344CB8AC3E}">
        <p14:creationId xmlns:p14="http://schemas.microsoft.com/office/powerpoint/2010/main" val="2565050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D965F28-47EA-4B3A-BB3F-ADCAEC4A8C52}"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84367DD-836B-4617-AF17-30464F020F43}" type="slidenum">
              <a:rPr lang="en-IN" smtClean="0"/>
              <a:t>‹#›</a:t>
            </a:fld>
            <a:endParaRPr lang="en-IN"/>
          </a:p>
        </p:txBody>
      </p:sp>
    </p:spTree>
    <p:extLst>
      <p:ext uri="{BB962C8B-B14F-4D97-AF65-F5344CB8AC3E}">
        <p14:creationId xmlns:p14="http://schemas.microsoft.com/office/powerpoint/2010/main" val="1279615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D965F28-47EA-4B3A-BB3F-ADCAEC4A8C52}"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84367DD-836B-4617-AF17-30464F020F43}" type="slidenum">
              <a:rPr lang="en-IN" smtClean="0"/>
              <a:t>‹#›</a:t>
            </a:fld>
            <a:endParaRPr lang="en-IN"/>
          </a:p>
        </p:txBody>
      </p:sp>
    </p:spTree>
    <p:extLst>
      <p:ext uri="{BB962C8B-B14F-4D97-AF65-F5344CB8AC3E}">
        <p14:creationId xmlns:p14="http://schemas.microsoft.com/office/powerpoint/2010/main" val="2175304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D965F28-47EA-4B3A-BB3F-ADCAEC4A8C52}"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84367DD-836B-4617-AF17-30464F020F43}" type="slidenum">
              <a:rPr lang="en-IN" smtClean="0"/>
              <a:t>‹#›</a:t>
            </a:fld>
            <a:endParaRPr lang="en-IN"/>
          </a:p>
        </p:txBody>
      </p:sp>
    </p:spTree>
    <p:extLst>
      <p:ext uri="{BB962C8B-B14F-4D97-AF65-F5344CB8AC3E}">
        <p14:creationId xmlns:p14="http://schemas.microsoft.com/office/powerpoint/2010/main" val="3526882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965F28-47EA-4B3A-BB3F-ADCAEC4A8C52}"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84367DD-836B-4617-AF17-30464F020F43}" type="slidenum">
              <a:rPr lang="en-IN" smtClean="0"/>
              <a:t>‹#›</a:t>
            </a:fld>
            <a:endParaRPr lang="en-IN"/>
          </a:p>
        </p:txBody>
      </p:sp>
    </p:spTree>
    <p:extLst>
      <p:ext uri="{BB962C8B-B14F-4D97-AF65-F5344CB8AC3E}">
        <p14:creationId xmlns:p14="http://schemas.microsoft.com/office/powerpoint/2010/main" val="557900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D965F28-47EA-4B3A-BB3F-ADCAEC4A8C52}"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84367DD-836B-4617-AF17-30464F020F43}" type="slidenum">
              <a:rPr lang="en-IN" smtClean="0"/>
              <a:t>‹#›</a:t>
            </a:fld>
            <a:endParaRPr lang="en-IN"/>
          </a:p>
        </p:txBody>
      </p:sp>
    </p:spTree>
    <p:extLst>
      <p:ext uri="{BB962C8B-B14F-4D97-AF65-F5344CB8AC3E}">
        <p14:creationId xmlns:p14="http://schemas.microsoft.com/office/powerpoint/2010/main" val="2895843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D965F28-47EA-4B3A-BB3F-ADCAEC4A8C52}" type="datetimeFigureOut">
              <a:rPr lang="en-IN" smtClean="0"/>
              <a:t>11-03-2023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84367DD-836B-4617-AF17-30464F020F43}" type="slidenum">
              <a:rPr lang="en-IN" smtClean="0"/>
              <a:t>‹#›</a:t>
            </a:fld>
            <a:endParaRPr lang="en-IN"/>
          </a:p>
        </p:txBody>
      </p:sp>
    </p:spTree>
    <p:extLst>
      <p:ext uri="{BB962C8B-B14F-4D97-AF65-F5344CB8AC3E}">
        <p14:creationId xmlns:p14="http://schemas.microsoft.com/office/powerpoint/2010/main" val="3590331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D965F28-47EA-4B3A-BB3F-ADCAEC4A8C52}" type="datetimeFigureOut">
              <a:rPr lang="en-IN" smtClean="0"/>
              <a:t>11-03-2023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84367DD-836B-4617-AF17-30464F020F43}" type="slidenum">
              <a:rPr lang="en-IN" smtClean="0"/>
              <a:t>‹#›</a:t>
            </a:fld>
            <a:endParaRPr lang="en-IN"/>
          </a:p>
        </p:txBody>
      </p:sp>
    </p:spTree>
    <p:extLst>
      <p:ext uri="{BB962C8B-B14F-4D97-AF65-F5344CB8AC3E}">
        <p14:creationId xmlns:p14="http://schemas.microsoft.com/office/powerpoint/2010/main" val="1954485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965F28-47EA-4B3A-BB3F-ADCAEC4A8C52}" type="datetimeFigureOut">
              <a:rPr lang="en-IN" smtClean="0"/>
              <a:t>11-03-2023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84367DD-836B-4617-AF17-30464F020F43}" type="slidenum">
              <a:rPr lang="en-IN" smtClean="0"/>
              <a:t>‹#›</a:t>
            </a:fld>
            <a:endParaRPr lang="en-IN"/>
          </a:p>
        </p:txBody>
      </p:sp>
    </p:spTree>
    <p:extLst>
      <p:ext uri="{BB962C8B-B14F-4D97-AF65-F5344CB8AC3E}">
        <p14:creationId xmlns:p14="http://schemas.microsoft.com/office/powerpoint/2010/main" val="3940692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965F28-47EA-4B3A-BB3F-ADCAEC4A8C52}"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84367DD-836B-4617-AF17-30464F020F43}" type="slidenum">
              <a:rPr lang="en-IN" smtClean="0"/>
              <a:t>‹#›</a:t>
            </a:fld>
            <a:endParaRPr lang="en-IN"/>
          </a:p>
        </p:txBody>
      </p:sp>
    </p:spTree>
    <p:extLst>
      <p:ext uri="{BB962C8B-B14F-4D97-AF65-F5344CB8AC3E}">
        <p14:creationId xmlns:p14="http://schemas.microsoft.com/office/powerpoint/2010/main" val="1710139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965F28-47EA-4B3A-BB3F-ADCAEC4A8C52}"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84367DD-836B-4617-AF17-30464F020F43}" type="slidenum">
              <a:rPr lang="en-IN" smtClean="0"/>
              <a:t>‹#›</a:t>
            </a:fld>
            <a:endParaRPr lang="en-IN"/>
          </a:p>
        </p:txBody>
      </p:sp>
    </p:spTree>
    <p:extLst>
      <p:ext uri="{BB962C8B-B14F-4D97-AF65-F5344CB8AC3E}">
        <p14:creationId xmlns:p14="http://schemas.microsoft.com/office/powerpoint/2010/main" val="2480082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D965F28-47EA-4B3A-BB3F-ADCAEC4A8C52}" type="datetimeFigureOut">
              <a:rPr lang="en-IN" smtClean="0"/>
              <a:t>11-03-2023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84367DD-836B-4617-AF17-30464F020F43}" type="slidenum">
              <a:rPr lang="en-IN" smtClean="0"/>
              <a:t>‹#›</a:t>
            </a:fld>
            <a:endParaRPr lang="en-IN"/>
          </a:p>
        </p:txBody>
      </p:sp>
    </p:spTree>
    <p:extLst>
      <p:ext uri="{BB962C8B-B14F-4D97-AF65-F5344CB8AC3E}">
        <p14:creationId xmlns:p14="http://schemas.microsoft.com/office/powerpoint/2010/main" val="3507703592"/>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w3schools.com/" TargetMode="External"/><Relationship Id="rId7" Type="http://schemas.openxmlformats.org/officeDocument/2006/relationships/hyperlink" Target="https://delhipolice.nic.in/" TargetMode="External"/><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6" Type="http://schemas.openxmlformats.org/officeDocument/2006/relationships/hyperlink" Target="https://stackoverflow.com/" TargetMode="External"/><Relationship Id="rId5" Type="http://schemas.openxmlformats.org/officeDocument/2006/relationships/hyperlink" Target="https://react-bootstrap.netlify.app/components/navbar" TargetMode="External"/><Relationship Id="rId4" Type="http://schemas.openxmlformats.org/officeDocument/2006/relationships/hyperlink" Target="https://docs.spring.io/spring-framework"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6816" y="2577018"/>
            <a:ext cx="9144000" cy="2387600"/>
          </a:xfrm>
        </p:spPr>
        <p:txBody>
          <a:bodyPr>
            <a:normAutofit/>
          </a:bodyPr>
          <a:lstStyle/>
          <a:p>
            <a:r>
              <a:rPr lang="en-US" b="1" u="sng" dirty="0" smtClean="0"/>
              <a:t>Online Crime Reporting</a:t>
            </a:r>
            <a:endParaRPr lang="en-IN" b="1" u="sng"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688" y="485486"/>
            <a:ext cx="1713057" cy="255874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025" y="1153824"/>
            <a:ext cx="3886414" cy="1423194"/>
          </a:xfrm>
          <a:prstGeom prst="rect">
            <a:avLst/>
          </a:prstGeom>
        </p:spPr>
      </p:pic>
      <p:sp>
        <p:nvSpPr>
          <p:cNvPr id="8" name="TextBox 7"/>
          <p:cNvSpPr txBox="1"/>
          <p:nvPr/>
        </p:nvSpPr>
        <p:spPr>
          <a:xfrm>
            <a:off x="6770254" y="5366327"/>
            <a:ext cx="4590473" cy="1200329"/>
          </a:xfrm>
          <a:prstGeom prst="rect">
            <a:avLst/>
          </a:prstGeom>
          <a:noFill/>
        </p:spPr>
        <p:txBody>
          <a:bodyPr wrap="square" rtlCol="0">
            <a:spAutoFit/>
          </a:bodyPr>
          <a:lstStyle/>
          <a:p>
            <a:r>
              <a:rPr lang="en-US" dirty="0" smtClean="0"/>
              <a:t>Presented By:</a:t>
            </a:r>
          </a:p>
          <a:p>
            <a:r>
              <a:rPr lang="en-US" dirty="0" smtClean="0"/>
              <a:t>	Pravinsinh </a:t>
            </a:r>
            <a:r>
              <a:rPr lang="en-US" dirty="0" err="1" smtClean="0"/>
              <a:t>Bhivaji</a:t>
            </a:r>
            <a:r>
              <a:rPr lang="en-US" dirty="0" smtClean="0"/>
              <a:t> Desai (229025)</a:t>
            </a:r>
          </a:p>
          <a:p>
            <a:r>
              <a:rPr lang="en-US" dirty="0"/>
              <a:t>	</a:t>
            </a:r>
            <a:r>
              <a:rPr lang="en-US" dirty="0" smtClean="0"/>
              <a:t>Pratik </a:t>
            </a:r>
            <a:r>
              <a:rPr lang="en-US" dirty="0" err="1" smtClean="0"/>
              <a:t>Arvind</a:t>
            </a:r>
            <a:r>
              <a:rPr lang="en-US" dirty="0" smtClean="0"/>
              <a:t> Pathak (229055)t</a:t>
            </a:r>
            <a:endParaRPr lang="en-US" dirty="0"/>
          </a:p>
        </p:txBody>
      </p:sp>
    </p:spTree>
    <p:extLst>
      <p:ext uri="{BB962C8B-B14F-4D97-AF65-F5344CB8AC3E}">
        <p14:creationId xmlns:p14="http://schemas.microsoft.com/office/powerpoint/2010/main" val="38805733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02037" y="6040582"/>
            <a:ext cx="5477164" cy="563420"/>
          </a:xfrm>
        </p:spPr>
        <p:txBody>
          <a:bodyPr>
            <a:noAutofit/>
          </a:bodyPr>
          <a:lstStyle/>
          <a:p>
            <a:r>
              <a:rPr lang="en-US" sz="3600" b="1" dirty="0" smtClean="0"/>
              <a:t>Activity Diagram OF Admin</a:t>
            </a:r>
            <a:endParaRPr lang="en-IN" sz="3600" b="1" dirty="0"/>
          </a:p>
        </p:txBody>
      </p:sp>
      <p:pic>
        <p:nvPicPr>
          <p:cNvPr id="4" name="Picture 3"/>
          <p:cNvPicPr>
            <a:picLocks noChangeAspect="1"/>
          </p:cNvPicPr>
          <p:nvPr/>
        </p:nvPicPr>
        <p:blipFill>
          <a:blip r:embed="rId2"/>
          <a:stretch>
            <a:fillRect/>
          </a:stretch>
        </p:blipFill>
        <p:spPr>
          <a:xfrm>
            <a:off x="2013527" y="339902"/>
            <a:ext cx="7777019" cy="4795517"/>
          </a:xfrm>
          <a:prstGeom prst="rect">
            <a:avLst/>
          </a:prstGeom>
        </p:spPr>
      </p:pic>
    </p:spTree>
    <p:extLst>
      <p:ext uri="{BB962C8B-B14F-4D97-AF65-F5344CB8AC3E}">
        <p14:creationId xmlns:p14="http://schemas.microsoft.com/office/powerpoint/2010/main" val="3897971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6757" y="1285545"/>
            <a:ext cx="5247012" cy="4430072"/>
          </a:xfrm>
          <a:prstGeom prst="rect">
            <a:avLst/>
          </a:prstGeom>
        </p:spPr>
      </p:pic>
      <p:pic>
        <p:nvPicPr>
          <p:cNvPr id="5" name="Picture 4"/>
          <p:cNvPicPr>
            <a:picLocks noChangeAspect="1"/>
          </p:cNvPicPr>
          <p:nvPr/>
        </p:nvPicPr>
        <p:blipFill>
          <a:blip r:embed="rId3"/>
          <a:stretch>
            <a:fillRect/>
          </a:stretch>
        </p:blipFill>
        <p:spPr>
          <a:xfrm>
            <a:off x="7304214" y="816126"/>
            <a:ext cx="4382296" cy="4788655"/>
          </a:xfrm>
          <a:prstGeom prst="rect">
            <a:avLst/>
          </a:prstGeom>
        </p:spPr>
      </p:pic>
      <p:cxnSp>
        <p:nvCxnSpPr>
          <p:cNvPr id="7" name="Straight Connector 6"/>
          <p:cNvCxnSpPr/>
          <p:nvPr/>
        </p:nvCxnSpPr>
        <p:spPr>
          <a:xfrm flipH="1">
            <a:off x="6860868" y="0"/>
            <a:ext cx="27709" cy="6779491"/>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413921" y="5859219"/>
            <a:ext cx="4692073" cy="369332"/>
          </a:xfrm>
          <a:prstGeom prst="rect">
            <a:avLst/>
          </a:prstGeom>
          <a:noFill/>
        </p:spPr>
        <p:txBody>
          <a:bodyPr wrap="square" rtlCol="0">
            <a:spAutoFit/>
          </a:bodyPr>
          <a:lstStyle/>
          <a:p>
            <a:r>
              <a:rPr lang="en-US" b="1" dirty="0" smtClean="0"/>
              <a:t>Activity Diagram Of Police Station</a:t>
            </a:r>
            <a:endParaRPr lang="en-IN" b="1" dirty="0"/>
          </a:p>
        </p:txBody>
      </p:sp>
      <p:sp>
        <p:nvSpPr>
          <p:cNvPr id="10" name="TextBox 9"/>
          <p:cNvSpPr txBox="1"/>
          <p:nvPr/>
        </p:nvSpPr>
        <p:spPr>
          <a:xfrm>
            <a:off x="8308468" y="5899529"/>
            <a:ext cx="3126149" cy="369332"/>
          </a:xfrm>
          <a:prstGeom prst="rect">
            <a:avLst/>
          </a:prstGeom>
          <a:noFill/>
        </p:spPr>
        <p:txBody>
          <a:bodyPr wrap="square" rtlCol="0">
            <a:spAutoFit/>
          </a:bodyPr>
          <a:lstStyle/>
          <a:p>
            <a:r>
              <a:rPr lang="en-US" b="1" dirty="0" smtClean="0"/>
              <a:t>Activity Diagram Of User</a:t>
            </a:r>
            <a:endParaRPr lang="en-IN" b="1" dirty="0"/>
          </a:p>
        </p:txBody>
      </p:sp>
    </p:spTree>
    <p:extLst>
      <p:ext uri="{BB962C8B-B14F-4D97-AF65-F5344CB8AC3E}">
        <p14:creationId xmlns:p14="http://schemas.microsoft.com/office/powerpoint/2010/main" val="4002213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156" y="429779"/>
            <a:ext cx="4129809" cy="1121929"/>
          </a:xfrm>
        </p:spPr>
        <p:txBody>
          <a:bodyPr>
            <a:normAutofit fontScale="90000"/>
          </a:bodyPr>
          <a:lstStyle/>
          <a:p>
            <a:r>
              <a:rPr lang="en-US" b="1" dirty="0" smtClean="0"/>
              <a:t>Use Case </a:t>
            </a:r>
            <a:br>
              <a:rPr lang="en-US" b="1" dirty="0" smtClean="0"/>
            </a:br>
            <a:r>
              <a:rPr lang="en-US" b="1" dirty="0" smtClean="0"/>
              <a:t>Diagram</a:t>
            </a:r>
            <a:endParaRPr lang="en-IN" b="1" dirty="0"/>
          </a:p>
        </p:txBody>
      </p:sp>
      <p:pic>
        <p:nvPicPr>
          <p:cNvPr id="5" name="Picture 4"/>
          <p:cNvPicPr>
            <a:picLocks noChangeAspect="1"/>
          </p:cNvPicPr>
          <p:nvPr/>
        </p:nvPicPr>
        <p:blipFill>
          <a:blip r:embed="rId2"/>
          <a:stretch>
            <a:fillRect/>
          </a:stretch>
        </p:blipFill>
        <p:spPr>
          <a:xfrm>
            <a:off x="4839855" y="808672"/>
            <a:ext cx="6890328" cy="5975437"/>
          </a:xfrm>
          <a:prstGeom prst="rect">
            <a:avLst/>
          </a:prstGeom>
        </p:spPr>
      </p:pic>
    </p:spTree>
    <p:extLst>
      <p:ext uri="{BB962C8B-B14F-4D97-AF65-F5344CB8AC3E}">
        <p14:creationId xmlns:p14="http://schemas.microsoft.com/office/powerpoint/2010/main" val="88348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33909" y="347113"/>
            <a:ext cx="4585363" cy="6175307"/>
          </a:xfrm>
          <a:prstGeom prst="rect">
            <a:avLst/>
          </a:prstGeom>
        </p:spPr>
      </p:pic>
      <p:pic>
        <p:nvPicPr>
          <p:cNvPr id="5" name="Picture 4"/>
          <p:cNvPicPr>
            <a:picLocks noChangeAspect="1"/>
          </p:cNvPicPr>
          <p:nvPr/>
        </p:nvPicPr>
        <p:blipFill>
          <a:blip r:embed="rId3"/>
          <a:stretch>
            <a:fillRect/>
          </a:stretch>
        </p:blipFill>
        <p:spPr>
          <a:xfrm>
            <a:off x="7299530" y="448713"/>
            <a:ext cx="4384470" cy="5817526"/>
          </a:xfrm>
          <a:prstGeom prst="rect">
            <a:avLst/>
          </a:prstGeom>
        </p:spPr>
      </p:pic>
    </p:spTree>
    <p:extLst>
      <p:ext uri="{BB962C8B-B14F-4D97-AF65-F5344CB8AC3E}">
        <p14:creationId xmlns:p14="http://schemas.microsoft.com/office/powerpoint/2010/main" val="202386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2343" y="559455"/>
            <a:ext cx="3697039" cy="668981"/>
          </a:xfrm>
        </p:spPr>
        <p:txBody>
          <a:bodyPr/>
          <a:lstStyle/>
          <a:p>
            <a:r>
              <a:rPr lang="en-US" b="1" dirty="0" smtClean="0"/>
              <a:t>DFD Diagrams</a:t>
            </a:r>
            <a:endParaRPr lang="en-IN" b="1" dirty="0"/>
          </a:p>
        </p:txBody>
      </p:sp>
      <p:pic>
        <p:nvPicPr>
          <p:cNvPr id="4" name="Picture 3"/>
          <p:cNvPicPr>
            <a:picLocks noChangeAspect="1"/>
          </p:cNvPicPr>
          <p:nvPr/>
        </p:nvPicPr>
        <p:blipFill>
          <a:blip r:embed="rId2"/>
          <a:stretch>
            <a:fillRect/>
          </a:stretch>
        </p:blipFill>
        <p:spPr>
          <a:xfrm>
            <a:off x="6428509" y="254655"/>
            <a:ext cx="5144655" cy="6270529"/>
          </a:xfrm>
          <a:prstGeom prst="rect">
            <a:avLst/>
          </a:prstGeom>
        </p:spPr>
      </p:pic>
      <p:sp>
        <p:nvSpPr>
          <p:cNvPr id="6" name="Rectangle 5"/>
          <p:cNvSpPr/>
          <p:nvPr/>
        </p:nvSpPr>
        <p:spPr>
          <a:xfrm>
            <a:off x="1463963" y="1385454"/>
            <a:ext cx="3528291" cy="692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DFD- Admin</a:t>
            </a:r>
            <a:endParaRPr lang="en-IN" dirty="0"/>
          </a:p>
        </p:txBody>
      </p:sp>
      <p:pic>
        <p:nvPicPr>
          <p:cNvPr id="7" name="Picture 6"/>
          <p:cNvPicPr>
            <a:picLocks noChangeAspect="1"/>
          </p:cNvPicPr>
          <p:nvPr/>
        </p:nvPicPr>
        <p:blipFill>
          <a:blip r:embed="rId3"/>
          <a:stretch>
            <a:fillRect/>
          </a:stretch>
        </p:blipFill>
        <p:spPr>
          <a:xfrm>
            <a:off x="1282511" y="2235200"/>
            <a:ext cx="3891194" cy="4240880"/>
          </a:xfrm>
          <a:prstGeom prst="rect">
            <a:avLst/>
          </a:prstGeom>
        </p:spPr>
      </p:pic>
    </p:spTree>
    <p:extLst>
      <p:ext uri="{BB962C8B-B14F-4D97-AF65-F5344CB8AC3E}">
        <p14:creationId xmlns:p14="http://schemas.microsoft.com/office/powerpoint/2010/main" val="1330819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15716" y="277091"/>
            <a:ext cx="4446538" cy="6345661"/>
          </a:xfrm>
          <a:prstGeom prst="rect">
            <a:avLst/>
          </a:prstGeom>
        </p:spPr>
      </p:pic>
      <p:pic>
        <p:nvPicPr>
          <p:cNvPr id="5" name="Picture 4"/>
          <p:cNvPicPr>
            <a:picLocks noChangeAspect="1"/>
          </p:cNvPicPr>
          <p:nvPr/>
        </p:nvPicPr>
        <p:blipFill>
          <a:blip r:embed="rId3"/>
          <a:stretch>
            <a:fillRect/>
          </a:stretch>
        </p:blipFill>
        <p:spPr>
          <a:xfrm>
            <a:off x="6478324" y="528660"/>
            <a:ext cx="5432052" cy="5484211"/>
          </a:xfrm>
          <a:prstGeom prst="rect">
            <a:avLst/>
          </a:prstGeom>
        </p:spPr>
      </p:pic>
      <p:sp>
        <p:nvSpPr>
          <p:cNvPr id="6" name="TextBox 5"/>
          <p:cNvSpPr txBox="1"/>
          <p:nvPr/>
        </p:nvSpPr>
        <p:spPr>
          <a:xfrm>
            <a:off x="8529866" y="5495758"/>
            <a:ext cx="3029528" cy="307777"/>
          </a:xfrm>
          <a:prstGeom prst="rect">
            <a:avLst/>
          </a:prstGeom>
          <a:noFill/>
        </p:spPr>
        <p:txBody>
          <a:bodyPr wrap="square" rtlCol="0">
            <a:spAutoFit/>
          </a:bodyPr>
          <a:lstStyle/>
          <a:p>
            <a:r>
              <a:rPr lang="en-US" sz="1400" b="1" dirty="0" smtClean="0"/>
              <a:t>DFD For User</a:t>
            </a:r>
            <a:endParaRPr lang="en-IN" b="1" dirty="0"/>
          </a:p>
        </p:txBody>
      </p:sp>
    </p:spTree>
    <p:extLst>
      <p:ext uri="{BB962C8B-B14F-4D97-AF65-F5344CB8AC3E}">
        <p14:creationId xmlns:p14="http://schemas.microsoft.com/office/powerpoint/2010/main" val="1072255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5399" y="374729"/>
            <a:ext cx="4131148" cy="1176981"/>
          </a:xfrm>
        </p:spPr>
        <p:txBody>
          <a:bodyPr>
            <a:normAutofit fontScale="90000"/>
          </a:bodyPr>
          <a:lstStyle/>
          <a:p>
            <a:r>
              <a:rPr lang="en-US" b="1" dirty="0" smtClean="0"/>
              <a:t>Class </a:t>
            </a:r>
            <a:br>
              <a:rPr lang="en-US" b="1" dirty="0" smtClean="0"/>
            </a:br>
            <a:r>
              <a:rPr lang="en-US" b="1" dirty="0" smtClean="0"/>
              <a:t>Diagrams</a:t>
            </a:r>
            <a:endParaRPr lang="en-IN" b="1" dirty="0"/>
          </a:p>
        </p:txBody>
      </p:sp>
      <p:pic>
        <p:nvPicPr>
          <p:cNvPr id="4" name="Picture 3"/>
          <p:cNvPicPr>
            <a:picLocks noChangeAspect="1"/>
          </p:cNvPicPr>
          <p:nvPr/>
        </p:nvPicPr>
        <p:blipFill>
          <a:blip r:embed="rId2"/>
          <a:stretch>
            <a:fillRect/>
          </a:stretch>
        </p:blipFill>
        <p:spPr>
          <a:xfrm>
            <a:off x="4128654" y="748146"/>
            <a:ext cx="7583055" cy="5948218"/>
          </a:xfrm>
          <a:prstGeom prst="rect">
            <a:avLst/>
          </a:prstGeom>
        </p:spPr>
      </p:pic>
    </p:spTree>
    <p:extLst>
      <p:ext uri="{BB962C8B-B14F-4D97-AF65-F5344CB8AC3E}">
        <p14:creationId xmlns:p14="http://schemas.microsoft.com/office/powerpoint/2010/main" val="205641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0051" y="494801"/>
            <a:ext cx="8911687" cy="1280890"/>
          </a:xfrm>
        </p:spPr>
        <p:txBody>
          <a:bodyPr>
            <a:normAutofit/>
          </a:bodyPr>
          <a:lstStyle/>
          <a:p>
            <a:r>
              <a:rPr lang="en-US" sz="6000" b="1" dirty="0" smtClean="0"/>
              <a:t>UI Screenshots</a:t>
            </a:r>
            <a:endParaRPr lang="en-IN" sz="6000" b="1" dirty="0"/>
          </a:p>
        </p:txBody>
      </p:sp>
    </p:spTree>
    <p:extLst>
      <p:ext uri="{BB962C8B-B14F-4D97-AF65-F5344CB8AC3E}">
        <p14:creationId xmlns:p14="http://schemas.microsoft.com/office/powerpoint/2010/main" val="2332486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1581" y="190002"/>
            <a:ext cx="3198274" cy="844472"/>
          </a:xfrm>
        </p:spPr>
        <p:txBody>
          <a:bodyPr/>
          <a:lstStyle/>
          <a:p>
            <a:r>
              <a:rPr lang="en-US" b="1" u="sng" dirty="0"/>
              <a:t>Sign </a:t>
            </a:r>
            <a:r>
              <a:rPr lang="en-US" b="1" u="sng" dirty="0" smtClean="0"/>
              <a:t>up</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236" y="1220932"/>
            <a:ext cx="10021455" cy="5637068"/>
          </a:xfrm>
          <a:prstGeom prst="rect">
            <a:avLst/>
          </a:prstGeom>
        </p:spPr>
      </p:pic>
    </p:spTree>
    <p:extLst>
      <p:ext uri="{BB962C8B-B14F-4D97-AF65-F5344CB8AC3E}">
        <p14:creationId xmlns:p14="http://schemas.microsoft.com/office/powerpoint/2010/main" val="2071611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9289" y="679528"/>
            <a:ext cx="8911687" cy="539672"/>
          </a:xfrm>
        </p:spPr>
        <p:txBody>
          <a:bodyPr>
            <a:normAutofit fontScale="90000"/>
          </a:bodyPr>
          <a:lstStyle/>
          <a:p>
            <a:r>
              <a:rPr lang="en-US" b="1" u="sng" dirty="0"/>
              <a:t>Sign in</a:t>
            </a:r>
            <a:r>
              <a:rPr lang="en-IN" dirty="0"/>
              <a:t/>
            </a:r>
            <a:br>
              <a:rPr lang="en-IN" dirty="0"/>
            </a:b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9289" y="1475509"/>
            <a:ext cx="9568873" cy="5382491"/>
          </a:xfrm>
        </p:spPr>
      </p:pic>
    </p:spTree>
    <p:extLst>
      <p:ext uri="{BB962C8B-B14F-4D97-AF65-F5344CB8AC3E}">
        <p14:creationId xmlns:p14="http://schemas.microsoft.com/office/powerpoint/2010/main" val="4266414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4423" y="690444"/>
            <a:ext cx="10515600" cy="1325563"/>
          </a:xfrm>
        </p:spPr>
        <p:txBody>
          <a:bodyPr/>
          <a:lstStyle/>
          <a:p>
            <a:r>
              <a:rPr lang="en-US" altLang="ko-KR" b="1" dirty="0"/>
              <a:t>Points to be </a:t>
            </a:r>
            <a:r>
              <a:rPr lang="en-US" altLang="ko-KR" b="1" dirty="0" smtClean="0"/>
              <a:t>discuss</a:t>
            </a:r>
            <a:endParaRPr lang="en-IN" dirty="0"/>
          </a:p>
        </p:txBody>
      </p:sp>
      <p:grpSp>
        <p:nvGrpSpPr>
          <p:cNvPr id="4" name="Group 3">
            <a:extLst>
              <a:ext uri="{FF2B5EF4-FFF2-40B4-BE49-F238E27FC236}">
                <a16:creationId xmlns:a16="http://schemas.microsoft.com/office/drawing/2014/main" xmlns="" id="{3DC938BF-274F-4644-8F23-CD7AE6676BA0}"/>
              </a:ext>
            </a:extLst>
          </p:cNvPr>
          <p:cNvGrpSpPr/>
          <p:nvPr/>
        </p:nvGrpSpPr>
        <p:grpSpPr>
          <a:xfrm>
            <a:off x="1166307" y="3277386"/>
            <a:ext cx="10061655" cy="2617601"/>
            <a:chOff x="1427713" y="2852132"/>
            <a:chExt cx="10061655" cy="2617601"/>
          </a:xfrm>
        </p:grpSpPr>
        <p:grpSp>
          <p:nvGrpSpPr>
            <p:cNvPr id="5" name="Group 5">
              <a:extLst>
                <a:ext uri="{FF2B5EF4-FFF2-40B4-BE49-F238E27FC236}">
                  <a16:creationId xmlns:a16="http://schemas.microsoft.com/office/drawing/2014/main" xmlns="" id="{ADB454B5-5F77-4C49-9103-B7C97A7995BA}"/>
                </a:ext>
              </a:extLst>
            </p:cNvPr>
            <p:cNvGrpSpPr/>
            <p:nvPr/>
          </p:nvGrpSpPr>
          <p:grpSpPr>
            <a:xfrm>
              <a:off x="1427713" y="2852132"/>
              <a:ext cx="9478349" cy="2617601"/>
              <a:chOff x="2895898" y="2601320"/>
              <a:chExt cx="9478349" cy="2617601"/>
            </a:xfrm>
          </p:grpSpPr>
          <p:sp>
            <p:nvSpPr>
              <p:cNvPr id="7" name="Block Arc 6">
                <a:extLst>
                  <a:ext uri="{FF2B5EF4-FFF2-40B4-BE49-F238E27FC236}">
                    <a16:creationId xmlns:a16="http://schemas.microsoft.com/office/drawing/2014/main" xmlns="" id="{FE8A1025-CBFC-402B-BE6B-AFFE5D4E969B}"/>
                  </a:ext>
                </a:extLst>
              </p:cNvPr>
              <p:cNvSpPr/>
              <p:nvPr/>
            </p:nvSpPr>
            <p:spPr>
              <a:xfrm>
                <a:off x="10539544" y="3374995"/>
                <a:ext cx="1834703" cy="1834703"/>
              </a:xfrm>
              <a:prstGeom prst="blockArc">
                <a:avLst>
                  <a:gd name="adj1" fmla="val 12399071"/>
                  <a:gd name="adj2" fmla="val 16243311"/>
                  <a:gd name="adj3" fmla="val 66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Block Arc 7">
                <a:extLst>
                  <a:ext uri="{FF2B5EF4-FFF2-40B4-BE49-F238E27FC236}">
                    <a16:creationId xmlns:a16="http://schemas.microsoft.com/office/drawing/2014/main" xmlns="" id="{5B9948DF-5A0A-4747-B694-A56DACB3FF4D}"/>
                  </a:ext>
                </a:extLst>
              </p:cNvPr>
              <p:cNvSpPr/>
              <p:nvPr/>
            </p:nvSpPr>
            <p:spPr>
              <a:xfrm rot="10800000">
                <a:off x="2895898" y="2601320"/>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Block Arc 8">
                <a:extLst>
                  <a:ext uri="{FF2B5EF4-FFF2-40B4-BE49-F238E27FC236}">
                    <a16:creationId xmlns:a16="http://schemas.microsoft.com/office/drawing/2014/main" xmlns="" id="{E67BDBDC-F19E-406B-B8E2-0E2179EB9E4D}"/>
                  </a:ext>
                </a:extLst>
              </p:cNvPr>
              <p:cNvSpPr/>
              <p:nvPr/>
            </p:nvSpPr>
            <p:spPr>
              <a:xfrm>
                <a:off x="7477560" y="3384218"/>
                <a:ext cx="1834703" cy="1834703"/>
              </a:xfrm>
              <a:prstGeom prst="blockArc">
                <a:avLst>
                  <a:gd name="adj1" fmla="val 12399071"/>
                  <a:gd name="adj2" fmla="val 20021087"/>
                  <a:gd name="adj3" fmla="val 64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Block Arc 9">
                <a:extLst>
                  <a:ext uri="{FF2B5EF4-FFF2-40B4-BE49-F238E27FC236}">
                    <a16:creationId xmlns:a16="http://schemas.microsoft.com/office/drawing/2014/main" xmlns="" id="{330036F1-9DAC-4969-B3EF-83EF2CF63EB1}"/>
                  </a:ext>
                </a:extLst>
              </p:cNvPr>
              <p:cNvSpPr/>
              <p:nvPr/>
            </p:nvSpPr>
            <p:spPr>
              <a:xfrm>
                <a:off x="4416280" y="3384218"/>
                <a:ext cx="1834703" cy="1834703"/>
              </a:xfrm>
              <a:prstGeom prst="blockArc">
                <a:avLst>
                  <a:gd name="adj1" fmla="val 12399071"/>
                  <a:gd name="adj2" fmla="val 20021087"/>
                  <a:gd name="adj3" fmla="val 64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Block Arc 10">
                <a:extLst>
                  <a:ext uri="{FF2B5EF4-FFF2-40B4-BE49-F238E27FC236}">
                    <a16:creationId xmlns:a16="http://schemas.microsoft.com/office/drawing/2014/main" xmlns="" id="{E40E8946-5E4B-4C26-84C5-466244B4392C}"/>
                  </a:ext>
                </a:extLst>
              </p:cNvPr>
              <p:cNvSpPr/>
              <p:nvPr/>
            </p:nvSpPr>
            <p:spPr>
              <a:xfrm rot="10800000">
                <a:off x="5946920" y="2601320"/>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Block Arc 160">
                <a:extLst>
                  <a:ext uri="{FF2B5EF4-FFF2-40B4-BE49-F238E27FC236}">
                    <a16:creationId xmlns:a16="http://schemas.microsoft.com/office/drawing/2014/main" xmlns="" id="{66238CEF-C54D-4BBA-BA3E-140CFFCE07D7}"/>
                  </a:ext>
                </a:extLst>
              </p:cNvPr>
              <p:cNvSpPr/>
              <p:nvPr/>
            </p:nvSpPr>
            <p:spPr>
              <a:xfrm rot="10800000">
                <a:off x="9008904" y="2601320"/>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 name="Rectangle 5">
              <a:extLst>
                <a:ext uri="{FF2B5EF4-FFF2-40B4-BE49-F238E27FC236}">
                  <a16:creationId xmlns:a16="http://schemas.microsoft.com/office/drawing/2014/main" xmlns="" id="{C1BD60E6-79DF-41AA-859E-722ADC1D512C}"/>
                </a:ext>
              </a:extLst>
            </p:cNvPr>
            <p:cNvSpPr/>
            <p:nvPr/>
          </p:nvSpPr>
          <p:spPr>
            <a:xfrm>
              <a:off x="9988709" y="3625806"/>
              <a:ext cx="1500659" cy="1180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aphic 3">
            <a:extLst>
              <a:ext uri="{FF2B5EF4-FFF2-40B4-BE49-F238E27FC236}">
                <a16:creationId xmlns:a16="http://schemas.microsoft.com/office/drawing/2014/main" xmlns="" id="{19C4EF18-7F43-4D6E-ACAF-E47946F46669}"/>
              </a:ext>
            </a:extLst>
          </p:cNvPr>
          <p:cNvGrpSpPr/>
          <p:nvPr/>
        </p:nvGrpSpPr>
        <p:grpSpPr>
          <a:xfrm rot="21305829" flipH="1">
            <a:off x="204552" y="3632959"/>
            <a:ext cx="1389702" cy="1123553"/>
            <a:chOff x="8338752" y="1211990"/>
            <a:chExt cx="3851961" cy="3114252"/>
          </a:xfrm>
        </p:grpSpPr>
        <p:sp>
          <p:nvSpPr>
            <p:cNvPr id="14" name="Freeform: Shape 83">
              <a:extLst>
                <a:ext uri="{FF2B5EF4-FFF2-40B4-BE49-F238E27FC236}">
                  <a16:creationId xmlns:a16="http://schemas.microsoft.com/office/drawing/2014/main" xmlns="" id="{7597336B-849F-41FC-8FBF-F6FB448FBA73}"/>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15" name="Freeform: Shape 84">
              <a:extLst>
                <a:ext uri="{FF2B5EF4-FFF2-40B4-BE49-F238E27FC236}">
                  <a16:creationId xmlns:a16="http://schemas.microsoft.com/office/drawing/2014/main" xmlns="" id="{5FCBCE89-77CA-4B4E-BDA6-1A6C8C0F5D9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p>
          </p:txBody>
        </p:sp>
        <p:sp>
          <p:nvSpPr>
            <p:cNvPr id="16" name="Freeform: Shape 85">
              <a:extLst>
                <a:ext uri="{FF2B5EF4-FFF2-40B4-BE49-F238E27FC236}">
                  <a16:creationId xmlns:a16="http://schemas.microsoft.com/office/drawing/2014/main" xmlns="" id="{B3E290C5-17C5-4E8C-84C3-8D553BE9FF39}"/>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p>
          </p:txBody>
        </p:sp>
        <p:sp>
          <p:nvSpPr>
            <p:cNvPr id="17" name="Freeform: Shape 86">
              <a:extLst>
                <a:ext uri="{FF2B5EF4-FFF2-40B4-BE49-F238E27FC236}">
                  <a16:creationId xmlns:a16="http://schemas.microsoft.com/office/drawing/2014/main" xmlns="" id="{C2F9C513-FADF-4D04-84EE-961B06D79CF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p>
          </p:txBody>
        </p:sp>
        <p:sp>
          <p:nvSpPr>
            <p:cNvPr id="18" name="Freeform: Shape 87">
              <a:extLst>
                <a:ext uri="{FF2B5EF4-FFF2-40B4-BE49-F238E27FC236}">
                  <a16:creationId xmlns:a16="http://schemas.microsoft.com/office/drawing/2014/main" xmlns="" id="{E75D5EF7-4D68-451A-B3EF-253EC99AC78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19" name="Freeform: Shape 88">
              <a:extLst>
                <a:ext uri="{FF2B5EF4-FFF2-40B4-BE49-F238E27FC236}">
                  <a16:creationId xmlns:a16="http://schemas.microsoft.com/office/drawing/2014/main" xmlns="" id="{E7E294D0-AABC-44BF-B931-92E93C29B2EC}"/>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p>
          </p:txBody>
        </p:sp>
        <p:sp>
          <p:nvSpPr>
            <p:cNvPr id="20" name="Freeform: Shape 89">
              <a:extLst>
                <a:ext uri="{FF2B5EF4-FFF2-40B4-BE49-F238E27FC236}">
                  <a16:creationId xmlns:a16="http://schemas.microsoft.com/office/drawing/2014/main" xmlns="" id="{B34A1B24-026B-4C86-A1A6-DAF05C52EA44}"/>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21" name="Freeform: Shape 90">
              <a:extLst>
                <a:ext uri="{FF2B5EF4-FFF2-40B4-BE49-F238E27FC236}">
                  <a16:creationId xmlns:a16="http://schemas.microsoft.com/office/drawing/2014/main" xmlns="" id="{2B2BFA7B-2E28-4C79-B559-1D0B0309EE9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p>
          </p:txBody>
        </p:sp>
      </p:grpSp>
      <p:sp>
        <p:nvSpPr>
          <p:cNvPr id="32" name="TextBox 31">
            <a:extLst>
              <a:ext uri="{FF2B5EF4-FFF2-40B4-BE49-F238E27FC236}">
                <a16:creationId xmlns:a16="http://schemas.microsoft.com/office/drawing/2014/main" xmlns="" id="{A03AA2BC-49B1-466E-A167-64AEAF6946A3}"/>
              </a:ext>
            </a:extLst>
          </p:cNvPr>
          <p:cNvSpPr txBox="1"/>
          <p:nvPr/>
        </p:nvSpPr>
        <p:spPr>
          <a:xfrm>
            <a:off x="1485836" y="3645121"/>
            <a:ext cx="2060869"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t>Introduction</a:t>
            </a:r>
            <a:endParaRPr lang="en-US" sz="1400" b="1" dirty="0"/>
          </a:p>
          <a:p>
            <a:pPr marL="274320" lvl="0" indent="-274320">
              <a:spcBef>
                <a:spcPts val="600"/>
              </a:spcBef>
              <a:buClr>
                <a:schemeClr val="tx2"/>
              </a:buClr>
              <a:buSzPct val="73000"/>
              <a:buFont typeface="Wingdings 2"/>
              <a:buChar char=""/>
              <a:defRPr/>
            </a:pPr>
            <a:r>
              <a:rPr lang="en-US" b="1" dirty="0"/>
              <a:t>Motivation</a:t>
            </a:r>
          </a:p>
        </p:txBody>
      </p:sp>
      <p:sp>
        <p:nvSpPr>
          <p:cNvPr id="33" name="TextBox 32">
            <a:extLst>
              <a:ext uri="{FF2B5EF4-FFF2-40B4-BE49-F238E27FC236}">
                <a16:creationId xmlns:a16="http://schemas.microsoft.com/office/drawing/2014/main" xmlns="" id="{B7D88F9D-CB73-474B-89D7-AD94E11DE3D0}"/>
              </a:ext>
            </a:extLst>
          </p:cNvPr>
          <p:cNvSpPr txBox="1"/>
          <p:nvPr/>
        </p:nvSpPr>
        <p:spPr>
          <a:xfrm>
            <a:off x="2812469" y="4637448"/>
            <a:ext cx="2225917"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t>Objectives</a:t>
            </a:r>
          </a:p>
          <a:p>
            <a:pPr marL="274320" lvl="0" indent="-274320">
              <a:spcBef>
                <a:spcPts val="600"/>
              </a:spcBef>
              <a:buClr>
                <a:schemeClr val="tx2"/>
              </a:buClr>
              <a:buSzPct val="73000"/>
              <a:buFont typeface="Wingdings 2"/>
              <a:buChar char=""/>
              <a:defRPr/>
            </a:pPr>
            <a:r>
              <a:rPr lang="en-GB" b="1" dirty="0"/>
              <a:t>UML Diagrams</a:t>
            </a:r>
            <a:endParaRPr lang="en-US" b="1" dirty="0"/>
          </a:p>
        </p:txBody>
      </p:sp>
      <p:sp>
        <p:nvSpPr>
          <p:cNvPr id="34" name="TextBox 33">
            <a:extLst>
              <a:ext uri="{FF2B5EF4-FFF2-40B4-BE49-F238E27FC236}">
                <a16:creationId xmlns:a16="http://schemas.microsoft.com/office/drawing/2014/main" xmlns="" id="{B7D88F9D-CB73-474B-89D7-AD94E11DE3D0}"/>
              </a:ext>
            </a:extLst>
          </p:cNvPr>
          <p:cNvSpPr txBox="1"/>
          <p:nvPr/>
        </p:nvSpPr>
        <p:spPr>
          <a:xfrm>
            <a:off x="4118016" y="3665540"/>
            <a:ext cx="2225917"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t>Objectives</a:t>
            </a:r>
          </a:p>
          <a:p>
            <a:pPr marL="274320" lvl="0" indent="-274320">
              <a:spcBef>
                <a:spcPts val="600"/>
              </a:spcBef>
              <a:buClr>
                <a:schemeClr val="tx2"/>
              </a:buClr>
              <a:buSzPct val="73000"/>
              <a:buFont typeface="Wingdings 2"/>
              <a:buChar char=""/>
              <a:defRPr/>
            </a:pPr>
            <a:r>
              <a:rPr lang="en-GB" b="1" dirty="0"/>
              <a:t>UML Diagrams</a:t>
            </a:r>
            <a:endParaRPr lang="en-US" b="1" dirty="0"/>
          </a:p>
        </p:txBody>
      </p:sp>
      <p:sp>
        <p:nvSpPr>
          <p:cNvPr id="35" name="TextBox 34">
            <a:extLst>
              <a:ext uri="{FF2B5EF4-FFF2-40B4-BE49-F238E27FC236}">
                <a16:creationId xmlns:a16="http://schemas.microsoft.com/office/drawing/2014/main" xmlns="" id="{B7D88F9D-CB73-474B-89D7-AD94E11DE3D0}"/>
              </a:ext>
            </a:extLst>
          </p:cNvPr>
          <p:cNvSpPr txBox="1"/>
          <p:nvPr/>
        </p:nvSpPr>
        <p:spPr>
          <a:xfrm>
            <a:off x="5846780" y="4615997"/>
            <a:ext cx="2197853"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t>Objectives</a:t>
            </a:r>
          </a:p>
          <a:p>
            <a:pPr marL="274320" lvl="0" indent="-274320">
              <a:spcBef>
                <a:spcPts val="600"/>
              </a:spcBef>
              <a:buClr>
                <a:schemeClr val="tx2"/>
              </a:buClr>
              <a:buSzPct val="73000"/>
              <a:buFont typeface="Wingdings 2"/>
              <a:buChar char=""/>
              <a:defRPr/>
            </a:pPr>
            <a:r>
              <a:rPr lang="en-GB" b="1" dirty="0"/>
              <a:t>UML Diagrams</a:t>
            </a:r>
            <a:endParaRPr lang="en-US" b="1" dirty="0"/>
          </a:p>
        </p:txBody>
      </p:sp>
      <p:sp>
        <p:nvSpPr>
          <p:cNvPr id="39" name="TextBox 38"/>
          <p:cNvSpPr txBox="1"/>
          <p:nvPr/>
        </p:nvSpPr>
        <p:spPr>
          <a:xfrm>
            <a:off x="7278609" y="3764620"/>
            <a:ext cx="2161733"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smtClean="0"/>
              <a:t>Disadvantages</a:t>
            </a:r>
            <a:endParaRPr lang="en-US" b="1" dirty="0"/>
          </a:p>
          <a:p>
            <a:pPr marL="274320" lvl="0" indent="-274320">
              <a:spcBef>
                <a:spcPts val="600"/>
              </a:spcBef>
              <a:buClr>
                <a:schemeClr val="tx2"/>
              </a:buClr>
              <a:buSzPct val="73000"/>
              <a:buFont typeface="Wingdings 2"/>
              <a:buChar char=""/>
              <a:defRPr/>
            </a:pPr>
            <a:r>
              <a:rPr lang="en-GB" b="1" dirty="0" smtClean="0"/>
              <a:t>Conclusion</a:t>
            </a:r>
            <a:endParaRPr lang="en-US" b="1" dirty="0"/>
          </a:p>
        </p:txBody>
      </p:sp>
      <p:sp>
        <p:nvSpPr>
          <p:cNvPr id="41" name="TextBox 40">
            <a:extLst>
              <a:ext uri="{FF2B5EF4-FFF2-40B4-BE49-F238E27FC236}">
                <a16:creationId xmlns:a16="http://schemas.microsoft.com/office/drawing/2014/main" xmlns="" id="{4DA463E9-971E-4FD9-8048-9902F6E52023}"/>
              </a:ext>
            </a:extLst>
          </p:cNvPr>
          <p:cNvSpPr txBox="1"/>
          <p:nvPr/>
        </p:nvSpPr>
        <p:spPr>
          <a:xfrm>
            <a:off x="9277720" y="3789619"/>
            <a:ext cx="2201976" cy="2062103"/>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p>
          <a:p>
            <a:pPr marL="274320" lvl="0" indent="-274320">
              <a:spcBef>
                <a:spcPts val="600"/>
              </a:spcBef>
              <a:buClr>
                <a:schemeClr val="tx2"/>
              </a:buClr>
              <a:buSzPct val="73000"/>
              <a:buFont typeface="Wingdings 2"/>
              <a:buChar char=""/>
              <a:defRPr/>
            </a:pPr>
            <a:r>
              <a:rPr lang="en-US" b="1" dirty="0"/>
              <a:t>Future Enhancement</a:t>
            </a:r>
          </a:p>
          <a:p>
            <a:pPr marL="274320" indent="-274320">
              <a:spcBef>
                <a:spcPts val="600"/>
              </a:spcBef>
              <a:buClr>
                <a:schemeClr val="tx2"/>
              </a:buClr>
              <a:buSzPct val="73000"/>
              <a:buFont typeface="Wingdings 2"/>
              <a:buChar char=""/>
              <a:defRPr/>
            </a:pPr>
            <a:r>
              <a:rPr lang="en-US" b="1" dirty="0"/>
              <a:t>References</a:t>
            </a:r>
          </a:p>
          <a:p>
            <a:pPr marL="274320" indent="-274320">
              <a:spcBef>
                <a:spcPts val="600"/>
              </a:spcBef>
              <a:buClr>
                <a:schemeClr val="tx2"/>
              </a:buClr>
              <a:buSzPct val="73000"/>
              <a:buFont typeface="Wingdings 2"/>
              <a:buChar char=""/>
              <a:defRPr/>
            </a:pPr>
            <a:endParaRPr lang="en-US" b="1" dirty="0"/>
          </a:p>
          <a:p>
            <a:pPr marL="274320" lvl="0" indent="-274320">
              <a:spcBef>
                <a:spcPts val="600"/>
              </a:spcBef>
              <a:buClr>
                <a:schemeClr val="tx2"/>
              </a:buClr>
              <a:buSzPct val="73000"/>
              <a:buFont typeface="Wingdings 2"/>
              <a:buChar char=""/>
              <a:defRPr/>
            </a:pPr>
            <a:endParaRPr lang="en-US" b="1" dirty="0"/>
          </a:p>
        </p:txBody>
      </p:sp>
    </p:spTree>
    <p:extLst>
      <p:ext uri="{BB962C8B-B14F-4D97-AF65-F5344CB8AC3E}">
        <p14:creationId xmlns:p14="http://schemas.microsoft.com/office/powerpoint/2010/main" val="260999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0052" y="624110"/>
            <a:ext cx="8911687" cy="779817"/>
          </a:xfrm>
        </p:spPr>
        <p:txBody>
          <a:bodyPr/>
          <a:lstStyle/>
          <a:p>
            <a:r>
              <a:rPr lang="en-US" b="1" u="sng" dirty="0"/>
              <a:t>Reset Password</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0052" y="1667695"/>
            <a:ext cx="9088582" cy="5112328"/>
          </a:xfrm>
        </p:spPr>
      </p:pic>
    </p:spTree>
    <p:extLst>
      <p:ext uri="{BB962C8B-B14F-4D97-AF65-F5344CB8AC3E}">
        <p14:creationId xmlns:p14="http://schemas.microsoft.com/office/powerpoint/2010/main" val="2861947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943" y="587165"/>
            <a:ext cx="8911687" cy="724399"/>
          </a:xfrm>
        </p:spPr>
        <p:txBody>
          <a:bodyPr/>
          <a:lstStyle/>
          <a:p>
            <a:r>
              <a:rPr lang="en-US" b="1" u="sng" dirty="0"/>
              <a:t>Admin </a:t>
            </a:r>
            <a:r>
              <a:rPr lang="en-US" b="1" u="sng" dirty="0" smtClean="0"/>
              <a:t>Home</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65048" y="1618673"/>
            <a:ext cx="9439564" cy="5018810"/>
          </a:xfrm>
        </p:spPr>
      </p:pic>
    </p:spTree>
    <p:extLst>
      <p:ext uri="{BB962C8B-B14F-4D97-AF65-F5344CB8AC3E}">
        <p14:creationId xmlns:p14="http://schemas.microsoft.com/office/powerpoint/2010/main" val="4138858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6510" y="670291"/>
            <a:ext cx="8911687" cy="807526"/>
          </a:xfrm>
        </p:spPr>
        <p:txBody>
          <a:bodyPr/>
          <a:lstStyle/>
          <a:p>
            <a:r>
              <a:rPr lang="en-US" b="1" u="sng" dirty="0"/>
              <a:t>Admin Police Station </a:t>
            </a:r>
            <a:r>
              <a:rPr lang="en-US" b="1" u="sng" dirty="0" smtClean="0"/>
              <a:t>Registration</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56510" y="1905000"/>
            <a:ext cx="8636000" cy="4445045"/>
          </a:xfrm>
        </p:spPr>
      </p:pic>
    </p:spTree>
    <p:extLst>
      <p:ext uri="{BB962C8B-B14F-4D97-AF65-F5344CB8AC3E}">
        <p14:creationId xmlns:p14="http://schemas.microsoft.com/office/powerpoint/2010/main" val="4206663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8727" y="642582"/>
            <a:ext cx="8911687" cy="752108"/>
          </a:xfrm>
        </p:spPr>
        <p:txBody>
          <a:bodyPr/>
          <a:lstStyle/>
          <a:p>
            <a:r>
              <a:rPr lang="en-US" b="1" u="sng" dirty="0"/>
              <a:t>Admin Police Station </a:t>
            </a:r>
            <a:r>
              <a:rPr lang="en-US" b="1" u="sng" dirty="0" smtClean="0"/>
              <a:t>List</a:t>
            </a:r>
            <a:endParaRPr lang="en-IN"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08727" y="1621027"/>
            <a:ext cx="9079345" cy="5107132"/>
          </a:xfrm>
        </p:spPr>
      </p:pic>
    </p:spTree>
    <p:extLst>
      <p:ext uri="{BB962C8B-B14F-4D97-AF65-F5344CB8AC3E}">
        <p14:creationId xmlns:p14="http://schemas.microsoft.com/office/powerpoint/2010/main" val="62137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759" y="559456"/>
            <a:ext cx="8911687" cy="715163"/>
          </a:xfrm>
        </p:spPr>
        <p:txBody>
          <a:bodyPr/>
          <a:lstStyle/>
          <a:p>
            <a:r>
              <a:rPr lang="en-US" b="1" u="sng" dirty="0"/>
              <a:t>Admin Criminal </a:t>
            </a:r>
            <a:r>
              <a:rPr lang="en-US" b="1" u="sng" dirty="0" smtClean="0"/>
              <a:t>List</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28759" y="1489362"/>
            <a:ext cx="9260914" cy="5209265"/>
          </a:xfrm>
        </p:spPr>
      </p:pic>
    </p:spTree>
    <p:extLst>
      <p:ext uri="{BB962C8B-B14F-4D97-AF65-F5344CB8AC3E}">
        <p14:creationId xmlns:p14="http://schemas.microsoft.com/office/powerpoint/2010/main" val="3917634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944" y="587164"/>
            <a:ext cx="8911687" cy="752108"/>
          </a:xfrm>
        </p:spPr>
        <p:txBody>
          <a:bodyPr/>
          <a:lstStyle/>
          <a:p>
            <a:r>
              <a:rPr lang="en-US" b="1" u="sng" dirty="0"/>
              <a:t>Police Station </a:t>
            </a:r>
            <a:r>
              <a:rPr lang="en-US" b="1" u="sng" dirty="0" smtClean="0"/>
              <a:t>Home</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33944" y="1468536"/>
            <a:ext cx="9211815" cy="5181646"/>
          </a:xfrm>
        </p:spPr>
      </p:pic>
    </p:spTree>
    <p:extLst>
      <p:ext uri="{BB962C8B-B14F-4D97-AF65-F5344CB8AC3E}">
        <p14:creationId xmlns:p14="http://schemas.microsoft.com/office/powerpoint/2010/main" val="3088918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1653" y="633346"/>
            <a:ext cx="8911687" cy="770581"/>
          </a:xfrm>
        </p:spPr>
        <p:txBody>
          <a:bodyPr/>
          <a:lstStyle/>
          <a:p>
            <a:r>
              <a:rPr lang="en-US" b="1" u="sng" dirty="0"/>
              <a:t>Register Emergency </a:t>
            </a:r>
            <a:r>
              <a:rPr lang="en-US" b="1" u="sng" dirty="0" smtClean="0"/>
              <a:t>Complaint</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61653" y="1570804"/>
            <a:ext cx="9134764" cy="5138306"/>
          </a:xfrm>
        </p:spPr>
      </p:pic>
    </p:spTree>
    <p:extLst>
      <p:ext uri="{BB962C8B-B14F-4D97-AF65-F5344CB8AC3E}">
        <p14:creationId xmlns:p14="http://schemas.microsoft.com/office/powerpoint/2010/main" val="1423775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525" y="568692"/>
            <a:ext cx="8911687" cy="752108"/>
          </a:xfrm>
        </p:spPr>
        <p:txBody>
          <a:bodyPr/>
          <a:lstStyle/>
          <a:p>
            <a:r>
              <a:rPr lang="en-US" b="1" u="sng" dirty="0"/>
              <a:t>Police Station Add </a:t>
            </a:r>
            <a:r>
              <a:rPr lang="en-US" b="1" u="sng" dirty="0" smtClean="0"/>
              <a:t>Criminal</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78524" y="1320800"/>
            <a:ext cx="9608311" cy="5404675"/>
          </a:xfrm>
        </p:spPr>
      </p:pic>
    </p:spTree>
    <p:extLst>
      <p:ext uri="{BB962C8B-B14F-4D97-AF65-F5344CB8AC3E}">
        <p14:creationId xmlns:p14="http://schemas.microsoft.com/office/powerpoint/2010/main" val="3659381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6998" y="476328"/>
            <a:ext cx="8911687" cy="862945"/>
          </a:xfrm>
        </p:spPr>
        <p:txBody>
          <a:bodyPr/>
          <a:lstStyle/>
          <a:p>
            <a:r>
              <a:rPr lang="en-US" b="1" u="sng" dirty="0"/>
              <a:t>Police Station Add </a:t>
            </a:r>
            <a:r>
              <a:rPr lang="en-US" b="1" u="sng" dirty="0" smtClean="0"/>
              <a:t>Police</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6998" y="1191492"/>
            <a:ext cx="9765329" cy="5492998"/>
          </a:xfrm>
        </p:spPr>
      </p:pic>
    </p:spTree>
    <p:extLst>
      <p:ext uri="{BB962C8B-B14F-4D97-AF65-F5344CB8AC3E}">
        <p14:creationId xmlns:p14="http://schemas.microsoft.com/office/powerpoint/2010/main" val="4119076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7761" y="559456"/>
            <a:ext cx="8911687" cy="927599"/>
          </a:xfrm>
        </p:spPr>
        <p:txBody>
          <a:bodyPr/>
          <a:lstStyle/>
          <a:p>
            <a:r>
              <a:rPr lang="en-US" b="1" u="sng" dirty="0"/>
              <a:t>Complaint </a:t>
            </a:r>
            <a:r>
              <a:rPr lang="en-US" b="1" u="sng" dirty="0" smtClean="0"/>
              <a:t>List</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87761" y="1390604"/>
            <a:ext cx="9522691" cy="5356515"/>
          </a:xfrm>
        </p:spPr>
      </p:pic>
    </p:spTree>
    <p:extLst>
      <p:ext uri="{BB962C8B-B14F-4D97-AF65-F5344CB8AC3E}">
        <p14:creationId xmlns:p14="http://schemas.microsoft.com/office/powerpoint/2010/main" val="3125862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Introduction</a:t>
            </a:r>
            <a:endParaRPr lang="en-IN" b="1" dirty="0"/>
          </a:p>
        </p:txBody>
      </p:sp>
      <p:sp>
        <p:nvSpPr>
          <p:cNvPr id="3" name="Content Placeholder 2"/>
          <p:cNvSpPr>
            <a:spLocks noGrp="1"/>
          </p:cNvSpPr>
          <p:nvPr>
            <p:ph idx="1"/>
          </p:nvPr>
        </p:nvSpPr>
        <p:spPr/>
        <p:txBody>
          <a:bodyPr/>
          <a:lstStyle/>
          <a:p>
            <a:pPr marL="0" indent="0">
              <a:buNone/>
            </a:pPr>
            <a:r>
              <a:rPr lang="en-US" dirty="0" smtClean="0"/>
              <a:t>	The </a:t>
            </a:r>
            <a:r>
              <a:rPr lang="en-US" dirty="0"/>
              <a:t>web-based “Online Crime Reporting” project is an attempt to stimulate the basic concepts of the crime reporting system. There are three types of users(Role: Admin, Police Station, Complainant) who will be using this portal. The system enables the users to do the things such as register a complaint after login or register an emergency complaint in case of urgency to the region wise police station and then track the progress of complaint. </a:t>
            </a:r>
            <a:endParaRPr lang="en-IN" dirty="0"/>
          </a:p>
        </p:txBody>
      </p:sp>
    </p:spTree>
    <p:extLst>
      <p:ext uri="{BB962C8B-B14F-4D97-AF65-F5344CB8AC3E}">
        <p14:creationId xmlns:p14="http://schemas.microsoft.com/office/powerpoint/2010/main" val="2562012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0053" y="568692"/>
            <a:ext cx="8911687" cy="733635"/>
          </a:xfrm>
        </p:spPr>
        <p:txBody>
          <a:bodyPr/>
          <a:lstStyle/>
          <a:p>
            <a:r>
              <a:rPr lang="en-US" b="1" u="sng" dirty="0"/>
              <a:t>Emergency Complaint </a:t>
            </a:r>
            <a:r>
              <a:rPr lang="en-US" b="1" u="sng" dirty="0" smtClean="0"/>
              <a:t>List</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0053" y="1302327"/>
            <a:ext cx="9709911" cy="5461826"/>
          </a:xfrm>
        </p:spPr>
      </p:pic>
    </p:spTree>
    <p:extLst>
      <p:ext uri="{BB962C8B-B14F-4D97-AF65-F5344CB8AC3E}">
        <p14:creationId xmlns:p14="http://schemas.microsoft.com/office/powerpoint/2010/main" val="1093854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0052" y="577928"/>
            <a:ext cx="8911687" cy="761345"/>
          </a:xfrm>
        </p:spPr>
        <p:txBody>
          <a:bodyPr/>
          <a:lstStyle/>
          <a:p>
            <a:r>
              <a:rPr lang="en-US" b="1" u="sng" dirty="0"/>
              <a:t>Police </a:t>
            </a:r>
            <a:r>
              <a:rPr lang="en-US" b="1" u="sng" dirty="0" smtClean="0"/>
              <a:t>List</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0052" y="1339273"/>
            <a:ext cx="9636021" cy="5420262"/>
          </a:xfrm>
        </p:spPr>
      </p:pic>
    </p:spTree>
    <p:extLst>
      <p:ext uri="{BB962C8B-B14F-4D97-AF65-F5344CB8AC3E}">
        <p14:creationId xmlns:p14="http://schemas.microsoft.com/office/powerpoint/2010/main" val="2317475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4707" y="531746"/>
            <a:ext cx="8911687" cy="770581"/>
          </a:xfrm>
        </p:spPr>
        <p:txBody>
          <a:bodyPr/>
          <a:lstStyle/>
          <a:p>
            <a:r>
              <a:rPr lang="en-US" b="1" u="sng" dirty="0"/>
              <a:t>Police Criminal </a:t>
            </a:r>
            <a:r>
              <a:rPr lang="en-US" b="1" u="sng" dirty="0" smtClean="0"/>
              <a:t>List</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24707" y="1201880"/>
            <a:ext cx="9894638" cy="5565735"/>
          </a:xfrm>
        </p:spPr>
      </p:pic>
    </p:spTree>
    <p:extLst>
      <p:ext uri="{BB962C8B-B14F-4D97-AF65-F5344CB8AC3E}">
        <p14:creationId xmlns:p14="http://schemas.microsoft.com/office/powerpoint/2010/main" val="401189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0816" y="422153"/>
            <a:ext cx="8911687" cy="779817"/>
          </a:xfrm>
        </p:spPr>
        <p:txBody>
          <a:bodyPr/>
          <a:lstStyle/>
          <a:p>
            <a:r>
              <a:rPr lang="en-US" b="1" u="sng" dirty="0"/>
              <a:t>User </a:t>
            </a:r>
            <a:r>
              <a:rPr lang="en-US" b="1" u="sng" dirty="0" smtClean="0"/>
              <a:t>Home</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15471" y="1215203"/>
            <a:ext cx="9908483" cy="5573523"/>
          </a:xfrm>
        </p:spPr>
      </p:pic>
    </p:spTree>
    <p:extLst>
      <p:ext uri="{BB962C8B-B14F-4D97-AF65-F5344CB8AC3E}">
        <p14:creationId xmlns:p14="http://schemas.microsoft.com/office/powerpoint/2010/main" val="3228839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4706" y="467092"/>
            <a:ext cx="8911687" cy="844472"/>
          </a:xfrm>
        </p:spPr>
        <p:txBody>
          <a:bodyPr/>
          <a:lstStyle/>
          <a:p>
            <a:r>
              <a:rPr lang="en-US" b="1" u="sng" dirty="0"/>
              <a:t>User Complaint </a:t>
            </a:r>
            <a:r>
              <a:rPr lang="en-US" b="1" u="sng" dirty="0" smtClean="0"/>
              <a:t>registration</a:t>
            </a:r>
            <a:endParaRPr lang="en-IN"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91854" y="1228968"/>
            <a:ext cx="9818335" cy="5522814"/>
          </a:xfrm>
        </p:spPr>
      </p:pic>
    </p:spTree>
    <p:extLst>
      <p:ext uri="{BB962C8B-B14F-4D97-AF65-F5344CB8AC3E}">
        <p14:creationId xmlns:p14="http://schemas.microsoft.com/office/powerpoint/2010/main" val="308754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9288" y="513274"/>
            <a:ext cx="8911687" cy="779817"/>
          </a:xfrm>
        </p:spPr>
        <p:txBody>
          <a:bodyPr/>
          <a:lstStyle/>
          <a:p>
            <a:r>
              <a:rPr lang="en-US" b="1" u="sng" dirty="0"/>
              <a:t>User </a:t>
            </a:r>
            <a:r>
              <a:rPr lang="en-US" b="1" u="sng" dirty="0" smtClean="0"/>
              <a:t>Profile</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33943" y="1293091"/>
            <a:ext cx="9474976" cy="5329674"/>
          </a:xfrm>
        </p:spPr>
      </p:pic>
    </p:spTree>
    <p:extLst>
      <p:ext uri="{BB962C8B-B14F-4D97-AF65-F5344CB8AC3E}">
        <p14:creationId xmlns:p14="http://schemas.microsoft.com/office/powerpoint/2010/main" val="1253707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6998" y="522510"/>
            <a:ext cx="8911687" cy="789054"/>
          </a:xfrm>
        </p:spPr>
        <p:txBody>
          <a:bodyPr/>
          <a:lstStyle/>
          <a:p>
            <a:r>
              <a:rPr lang="en-US" b="1" u="sng" dirty="0"/>
              <a:t>User Complaint </a:t>
            </a:r>
            <a:r>
              <a:rPr lang="en-US" b="1" u="sng" dirty="0" smtClean="0"/>
              <a:t>Details</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6998" y="1376220"/>
            <a:ext cx="9311359" cy="5237640"/>
          </a:xfrm>
        </p:spPr>
      </p:pic>
    </p:spTree>
    <p:extLst>
      <p:ext uri="{BB962C8B-B14F-4D97-AF65-F5344CB8AC3E}">
        <p14:creationId xmlns:p14="http://schemas.microsoft.com/office/powerpoint/2010/main" val="1075043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361" y="642583"/>
            <a:ext cx="8911687" cy="678217"/>
          </a:xfrm>
        </p:spPr>
        <p:txBody>
          <a:bodyPr>
            <a:normAutofit fontScale="90000"/>
          </a:bodyPr>
          <a:lstStyle/>
          <a:p>
            <a:r>
              <a:rPr lang="en-GB" altLang="ko-KR" b="1" dirty="0">
                <a:solidFill>
                  <a:schemeClr val="tx1"/>
                </a:solidFill>
                <a:cs typeface="Arial" pitchFamily="34" charset="0"/>
              </a:rPr>
              <a:t>S/W </a:t>
            </a:r>
            <a:r>
              <a:rPr lang="en-GB" altLang="ko-KR" b="1" dirty="0" smtClean="0">
                <a:solidFill>
                  <a:schemeClr val="tx1"/>
                </a:solidFill>
                <a:cs typeface="Arial" pitchFamily="34" charset="0"/>
              </a:rPr>
              <a:t>And </a:t>
            </a:r>
            <a:r>
              <a:rPr lang="en-GB" altLang="ko-KR" b="1" dirty="0">
                <a:solidFill>
                  <a:schemeClr val="tx1"/>
                </a:solidFill>
                <a:cs typeface="Arial" pitchFamily="34" charset="0"/>
              </a:rPr>
              <a:t>H/W Requirements</a:t>
            </a:r>
            <a:r>
              <a:rPr lang="ko-KR" altLang="en-US" b="1" dirty="0">
                <a:solidFill>
                  <a:schemeClr val="accent1">
                    <a:lumMod val="40000"/>
                    <a:lumOff val="60000"/>
                  </a:schemeClr>
                </a:solidFill>
                <a:cs typeface="Arial" pitchFamily="34" charset="0"/>
              </a:rPr>
              <a:t/>
            </a:r>
            <a:br>
              <a:rPr lang="ko-KR" altLang="en-US" b="1" dirty="0">
                <a:solidFill>
                  <a:schemeClr val="accent1">
                    <a:lumMod val="40000"/>
                    <a:lumOff val="60000"/>
                  </a:schemeClr>
                </a:solidFill>
                <a:cs typeface="Arial" pitchFamily="34" charset="0"/>
              </a:rPr>
            </a:br>
            <a:endParaRPr lang="en-IN" dirty="0"/>
          </a:p>
        </p:txBody>
      </p:sp>
      <p:sp>
        <p:nvSpPr>
          <p:cNvPr id="4" name="TextBox 3"/>
          <p:cNvSpPr txBox="1"/>
          <p:nvPr/>
        </p:nvSpPr>
        <p:spPr>
          <a:xfrm>
            <a:off x="2574452" y="1634836"/>
            <a:ext cx="3955657" cy="2185214"/>
          </a:xfrm>
          <a:prstGeom prst="rect">
            <a:avLst/>
          </a:prstGeom>
          <a:noFill/>
        </p:spPr>
        <p:txBody>
          <a:bodyPr wrap="square" rtlCol="0">
            <a:spAutoFit/>
          </a:bodyPr>
          <a:lstStyle/>
          <a:p>
            <a:pPr lvl="0"/>
            <a:r>
              <a:rPr lang="en-US" sz="2800" b="1" dirty="0"/>
              <a:t>Hardware </a:t>
            </a:r>
            <a:r>
              <a:rPr lang="en-US" sz="2800" b="1" dirty="0" smtClean="0"/>
              <a:t>Interfaces</a:t>
            </a:r>
          </a:p>
          <a:p>
            <a:pPr lvl="0"/>
            <a:endParaRPr lang="en-IN" dirty="0"/>
          </a:p>
          <a:p>
            <a:r>
              <a:rPr lang="en-US" b="1" dirty="0"/>
              <a:t>The OCRS is expected to function on Intel PIII 900 MHz Processor equivalent or above, 128 MB RAM, 20 GB HDD.</a:t>
            </a:r>
            <a:endParaRPr lang="en-IN" b="1" dirty="0"/>
          </a:p>
          <a:p>
            <a:endParaRPr lang="en-IN" dirty="0"/>
          </a:p>
        </p:txBody>
      </p:sp>
      <p:sp>
        <p:nvSpPr>
          <p:cNvPr id="5" name="TextBox 4"/>
          <p:cNvSpPr txBox="1"/>
          <p:nvPr/>
        </p:nvSpPr>
        <p:spPr>
          <a:xfrm>
            <a:off x="6245204" y="3659228"/>
            <a:ext cx="5689600" cy="2893100"/>
          </a:xfrm>
          <a:prstGeom prst="rect">
            <a:avLst/>
          </a:prstGeom>
          <a:noFill/>
        </p:spPr>
        <p:txBody>
          <a:bodyPr wrap="square" rtlCol="0">
            <a:spAutoFit/>
          </a:bodyPr>
          <a:lstStyle/>
          <a:p>
            <a:pPr lvl="0"/>
            <a:r>
              <a:rPr lang="en-US" sz="2800" b="1" dirty="0"/>
              <a:t>Software </a:t>
            </a:r>
            <a:r>
              <a:rPr lang="en-US" sz="2800" b="1" dirty="0" smtClean="0"/>
              <a:t>Interfaces</a:t>
            </a:r>
          </a:p>
          <a:p>
            <a:pPr lvl="0"/>
            <a:endParaRPr lang="en-IN" sz="2800" dirty="0"/>
          </a:p>
          <a:p>
            <a:r>
              <a:rPr lang="en-US" b="1" dirty="0"/>
              <a:t>The OCR shall work on MS Windows operating systems family (MS Windows 98, MS Windows NT Workstation, MS Windows 2000, MS Windows XP). It configures to work with MySQL database. This System works on Apache Tomcat server. It uses browser IE 5.0 &amp; above. It uses IIS 5.0 server.</a:t>
            </a:r>
            <a:endParaRPr lang="en-IN" b="1" dirty="0"/>
          </a:p>
          <a:p>
            <a:endParaRPr lang="en-IN" dirty="0"/>
          </a:p>
        </p:txBody>
      </p:sp>
    </p:spTree>
    <p:extLst>
      <p:ext uri="{BB962C8B-B14F-4D97-AF65-F5344CB8AC3E}">
        <p14:creationId xmlns:p14="http://schemas.microsoft.com/office/powerpoint/2010/main" val="3906478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5397" y="642582"/>
            <a:ext cx="8911687" cy="770581"/>
          </a:xfrm>
        </p:spPr>
        <p:txBody>
          <a:bodyPr>
            <a:normAutofit/>
          </a:bodyPr>
          <a:lstStyle/>
          <a:p>
            <a:r>
              <a:rPr lang="en-US" b="1" dirty="0" smtClean="0"/>
              <a:t>Advantages</a:t>
            </a:r>
            <a:endParaRPr lang="en-IN" b="1" dirty="0"/>
          </a:p>
        </p:txBody>
      </p:sp>
      <p:sp>
        <p:nvSpPr>
          <p:cNvPr id="4" name="TextBox 3"/>
          <p:cNvSpPr txBox="1"/>
          <p:nvPr/>
        </p:nvSpPr>
        <p:spPr>
          <a:xfrm>
            <a:off x="2281380" y="1662546"/>
            <a:ext cx="4913745"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Managing city level crime reporting.</a:t>
            </a:r>
          </a:p>
          <a:p>
            <a:pPr marL="285750" indent="-285750">
              <a:buFont typeface="Arial" panose="020B0604020202020204" pitchFamily="34" charset="0"/>
              <a:buChar char="•"/>
            </a:pPr>
            <a:r>
              <a:rPr lang="en-US" dirty="0" smtClean="0"/>
              <a:t>Effortless communication.</a:t>
            </a:r>
          </a:p>
          <a:p>
            <a:pPr marL="285750" indent="-285750">
              <a:buFont typeface="Arial" panose="020B0604020202020204" pitchFamily="34" charset="0"/>
              <a:buChar char="•"/>
            </a:pPr>
            <a:r>
              <a:rPr lang="en-US" dirty="0" smtClean="0"/>
              <a:t>Easy To Access, Less maintains.</a:t>
            </a:r>
          </a:p>
          <a:p>
            <a:pPr marL="285750" indent="-285750">
              <a:buFont typeface="Arial" panose="020B0604020202020204" pitchFamily="34" charset="0"/>
              <a:buChar char="•"/>
            </a:pPr>
            <a:r>
              <a:rPr lang="en-US" dirty="0" smtClean="0"/>
              <a:t>Time Saving and more effective.</a:t>
            </a:r>
          </a:p>
          <a:p>
            <a:pPr marL="285750" indent="-285750">
              <a:buFont typeface="Arial" panose="020B0604020202020204" pitchFamily="34" charset="0"/>
              <a:buChar char="•"/>
            </a:pPr>
            <a:r>
              <a:rPr lang="en-US" dirty="0" smtClean="0"/>
              <a:t>All requirement in single platform.</a:t>
            </a:r>
            <a:endParaRPr lang="en-IN" dirty="0"/>
          </a:p>
        </p:txBody>
      </p:sp>
      <p:sp>
        <p:nvSpPr>
          <p:cNvPr id="6" name="TextBox 5"/>
          <p:cNvSpPr txBox="1"/>
          <p:nvPr/>
        </p:nvSpPr>
        <p:spPr>
          <a:xfrm>
            <a:off x="6784108" y="3874371"/>
            <a:ext cx="4137891" cy="646331"/>
          </a:xfrm>
          <a:prstGeom prst="rect">
            <a:avLst/>
          </a:prstGeom>
          <a:noFill/>
        </p:spPr>
        <p:txBody>
          <a:bodyPr wrap="square" rtlCol="0">
            <a:spAutoFit/>
          </a:bodyPr>
          <a:lstStyle/>
          <a:p>
            <a:r>
              <a:rPr lang="en-US" sz="3600" b="1" dirty="0" smtClean="0"/>
              <a:t>Disa</a:t>
            </a:r>
            <a:r>
              <a:rPr lang="en-US" sz="3600" b="1" dirty="0" smtClean="0"/>
              <a:t>dvantages</a:t>
            </a:r>
            <a:endParaRPr lang="en-IN" sz="3600" dirty="0"/>
          </a:p>
        </p:txBody>
      </p:sp>
      <p:sp>
        <p:nvSpPr>
          <p:cNvPr id="7" name="TextBox 6"/>
          <p:cNvSpPr txBox="1"/>
          <p:nvPr/>
        </p:nvSpPr>
        <p:spPr>
          <a:xfrm>
            <a:off x="6700981" y="4950400"/>
            <a:ext cx="5255491"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No checking for crime really happened, until police cross check.</a:t>
            </a:r>
          </a:p>
          <a:p>
            <a:pPr marL="285750" indent="-285750">
              <a:buFont typeface="Arial" panose="020B0604020202020204" pitchFamily="34" charset="0"/>
              <a:buChar char="•"/>
            </a:pPr>
            <a:r>
              <a:rPr lang="en-US" dirty="0" smtClean="0"/>
              <a:t>There can be fake users can fill unwanted information.</a:t>
            </a:r>
            <a:endParaRPr lang="en-IN" dirty="0"/>
          </a:p>
        </p:txBody>
      </p:sp>
    </p:spTree>
    <p:extLst>
      <p:ext uri="{BB962C8B-B14F-4D97-AF65-F5344CB8AC3E}">
        <p14:creationId xmlns:p14="http://schemas.microsoft.com/office/powerpoint/2010/main" val="1970051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9434" y="683491"/>
            <a:ext cx="8911687" cy="1505528"/>
          </a:xfrm>
        </p:spPr>
        <p:txBody>
          <a:bodyPr/>
          <a:lstStyle/>
          <a:p>
            <a:r>
              <a:rPr lang="en-GB" altLang="ko-KR" b="1" dirty="0" smtClean="0">
                <a:solidFill>
                  <a:schemeClr val="tx1"/>
                </a:solidFill>
                <a:cs typeface="Arial" pitchFamily="34" charset="0"/>
              </a:rPr>
              <a:t>Conclusion</a:t>
            </a:r>
            <a:endParaRPr lang="en-IN" dirty="0">
              <a:solidFill>
                <a:schemeClr val="tx1"/>
              </a:solidFill>
            </a:endParaRPr>
          </a:p>
        </p:txBody>
      </p:sp>
      <p:sp>
        <p:nvSpPr>
          <p:cNvPr id="3" name="Content Placeholder 2"/>
          <p:cNvSpPr>
            <a:spLocks noGrp="1"/>
          </p:cNvSpPr>
          <p:nvPr>
            <p:ph idx="1"/>
          </p:nvPr>
        </p:nvSpPr>
        <p:spPr>
          <a:xfrm>
            <a:off x="4150157" y="2336800"/>
            <a:ext cx="7256752" cy="2780145"/>
          </a:xfrm>
        </p:spPr>
        <p:txBody>
          <a:bodyPr>
            <a:normAutofit/>
          </a:bodyPr>
          <a:lstStyle/>
          <a:p>
            <a:pPr marL="0" indent="0">
              <a:buNone/>
            </a:pPr>
            <a:r>
              <a:rPr lang="en-US" dirty="0" smtClean="0"/>
              <a:t>			</a:t>
            </a:r>
            <a:r>
              <a:rPr lang="en-US" sz="2400" b="1" dirty="0" smtClean="0"/>
              <a:t>The </a:t>
            </a:r>
            <a:r>
              <a:rPr lang="en-US" sz="2400" b="1" dirty="0"/>
              <a:t>online crime reporting system is a web application and helps the people to register all type of complaints in a single web site with many features and easy to use and simple with the non-complex approach</a:t>
            </a:r>
            <a:r>
              <a:rPr lang="en-US" sz="2400" b="1" dirty="0" smtClean="0"/>
              <a:t>. And from police station purpose easy to get connected with end users.</a:t>
            </a:r>
            <a:endParaRPr lang="en-IN" sz="2400" b="1" dirty="0"/>
          </a:p>
          <a:p>
            <a:endParaRPr lang="en-IN" dirty="0"/>
          </a:p>
        </p:txBody>
      </p:sp>
    </p:spTree>
    <p:extLst>
      <p:ext uri="{BB962C8B-B14F-4D97-AF65-F5344CB8AC3E}">
        <p14:creationId xmlns:p14="http://schemas.microsoft.com/office/powerpoint/2010/main" val="1187044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Motivation</a:t>
            </a:r>
            <a:endParaRPr lang="en-IN" b="1" dirty="0"/>
          </a:p>
        </p:txBody>
      </p:sp>
      <p:sp>
        <p:nvSpPr>
          <p:cNvPr id="3" name="Content Placeholder 2"/>
          <p:cNvSpPr>
            <a:spLocks noGrp="1"/>
          </p:cNvSpPr>
          <p:nvPr>
            <p:ph idx="1"/>
          </p:nvPr>
        </p:nvSpPr>
        <p:spPr/>
        <p:txBody>
          <a:bodyPr/>
          <a:lstStyle/>
          <a:p>
            <a:r>
              <a:rPr lang="en-US" dirty="0" smtClean="0"/>
              <a:t>Easy to access to end user to register there complaint as soon as possible.</a:t>
            </a:r>
          </a:p>
          <a:p>
            <a:r>
              <a:rPr lang="en-US" dirty="0" smtClean="0"/>
              <a:t>No need to rush/travel for register complaint.</a:t>
            </a:r>
          </a:p>
          <a:p>
            <a:r>
              <a:rPr lang="en-US" dirty="0" smtClean="0"/>
              <a:t>As per time save purpose(travel to police station and let know police about crime)</a:t>
            </a:r>
          </a:p>
          <a:p>
            <a:r>
              <a:rPr lang="en-US" dirty="0" smtClean="0"/>
              <a:t>Centralized crime management system.</a:t>
            </a:r>
          </a:p>
          <a:p>
            <a:r>
              <a:rPr lang="en-US" dirty="0" smtClean="0"/>
              <a:t>To every user easily available and accessible.</a:t>
            </a:r>
            <a:endParaRPr lang="en-IN" dirty="0"/>
          </a:p>
        </p:txBody>
      </p:sp>
    </p:spTree>
    <p:extLst>
      <p:ext uri="{BB962C8B-B14F-4D97-AF65-F5344CB8AC3E}">
        <p14:creationId xmlns:p14="http://schemas.microsoft.com/office/powerpoint/2010/main" val="9931174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1653" y="559455"/>
            <a:ext cx="8911687" cy="973781"/>
          </a:xfrm>
        </p:spPr>
        <p:txBody>
          <a:bodyPr>
            <a:normAutofit/>
          </a:bodyPr>
          <a:lstStyle/>
          <a:p>
            <a:r>
              <a:rPr lang="en-US" sz="4000" b="1" dirty="0" smtClean="0"/>
              <a:t>Future Enhancement</a:t>
            </a:r>
            <a:endParaRPr lang="en-IN" sz="4000" b="1" dirty="0"/>
          </a:p>
        </p:txBody>
      </p:sp>
      <p:sp>
        <p:nvSpPr>
          <p:cNvPr id="3" name="Content Placeholder 2"/>
          <p:cNvSpPr>
            <a:spLocks noGrp="1"/>
          </p:cNvSpPr>
          <p:nvPr>
            <p:ph idx="1"/>
          </p:nvPr>
        </p:nvSpPr>
        <p:spPr>
          <a:xfrm>
            <a:off x="2986376" y="2059709"/>
            <a:ext cx="8915400" cy="1976582"/>
          </a:xfrm>
        </p:spPr>
        <p:txBody>
          <a:bodyPr/>
          <a:lstStyle/>
          <a:p>
            <a:pPr>
              <a:buFont typeface="+mj-lt"/>
              <a:buAutoNum type="arabicPeriod"/>
            </a:pPr>
            <a:r>
              <a:rPr lang="en-US" dirty="0"/>
              <a:t>From police side to user side notifications provider</a:t>
            </a:r>
            <a:endParaRPr lang="en-IN" dirty="0"/>
          </a:p>
          <a:p>
            <a:pPr>
              <a:buFont typeface="+mj-lt"/>
              <a:buAutoNum type="arabicPeriod"/>
            </a:pPr>
            <a:r>
              <a:rPr lang="en-US" dirty="0" smtClean="0"/>
              <a:t>Informing user about criminals and recent or most frequently happened crimes with statistics.</a:t>
            </a:r>
          </a:p>
          <a:p>
            <a:pPr>
              <a:buFont typeface="+mj-lt"/>
              <a:buAutoNum type="arabicPeriod"/>
            </a:pPr>
            <a:r>
              <a:rPr lang="en-US" dirty="0" smtClean="0"/>
              <a:t>Making strong and powerful web site.</a:t>
            </a:r>
            <a:endParaRPr lang="en-IN" dirty="0"/>
          </a:p>
        </p:txBody>
      </p:sp>
    </p:spTree>
    <p:extLst>
      <p:ext uri="{BB962C8B-B14F-4D97-AF65-F5344CB8AC3E}">
        <p14:creationId xmlns:p14="http://schemas.microsoft.com/office/powerpoint/2010/main" val="1239411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361" y="554180"/>
            <a:ext cx="8065839" cy="840511"/>
          </a:xfrm>
        </p:spPr>
        <p:txBody>
          <a:bodyPr/>
          <a:lstStyle/>
          <a:p>
            <a:r>
              <a:rPr lang="en-GB" altLang="ko-KR" b="1" dirty="0" smtClean="0">
                <a:solidFill>
                  <a:schemeClr val="tx1"/>
                </a:solidFill>
                <a:cs typeface="Arial" pitchFamily="34" charset="0"/>
              </a:rPr>
              <a:t>References</a:t>
            </a:r>
            <a:endParaRPr lang="en-IN" dirty="0">
              <a:solidFill>
                <a:schemeClr val="tx1"/>
              </a:solidFill>
            </a:endParaRPr>
          </a:p>
        </p:txBody>
      </p:sp>
      <p:sp>
        <p:nvSpPr>
          <p:cNvPr id="3" name="Content Placeholder 2"/>
          <p:cNvSpPr>
            <a:spLocks noGrp="1"/>
          </p:cNvSpPr>
          <p:nvPr>
            <p:ph idx="1"/>
          </p:nvPr>
        </p:nvSpPr>
        <p:spPr/>
        <p:txBody>
          <a:bodyPr/>
          <a:lstStyle/>
          <a:p>
            <a:pPr lvl="0"/>
            <a:r>
              <a:rPr lang="en-US" u="sng" dirty="0">
                <a:solidFill>
                  <a:schemeClr val="tx1"/>
                </a:solidFill>
                <a:hlinkClick r:id="rId2"/>
              </a:rPr>
              <a:t>http://www.google.com</a:t>
            </a:r>
            <a:endParaRPr lang="en-IN" dirty="0">
              <a:solidFill>
                <a:schemeClr val="tx1"/>
              </a:solidFill>
            </a:endParaRPr>
          </a:p>
          <a:p>
            <a:pPr lvl="0"/>
            <a:r>
              <a:rPr lang="en-US" u="sng" dirty="0">
                <a:solidFill>
                  <a:schemeClr val="tx1"/>
                </a:solidFill>
                <a:hlinkClick r:id="rId3"/>
              </a:rPr>
              <a:t>https://www.w3schools.com/</a:t>
            </a:r>
            <a:endParaRPr lang="en-IN" dirty="0">
              <a:solidFill>
                <a:schemeClr val="tx1"/>
              </a:solidFill>
            </a:endParaRPr>
          </a:p>
          <a:p>
            <a:pPr lvl="0"/>
            <a:r>
              <a:rPr lang="en-US" u="sng" dirty="0">
                <a:solidFill>
                  <a:schemeClr val="tx1"/>
                </a:solidFill>
                <a:hlinkClick r:id="rId4"/>
              </a:rPr>
              <a:t>https://docs.spring.io/spring-framework</a:t>
            </a:r>
            <a:endParaRPr lang="en-IN" dirty="0">
              <a:solidFill>
                <a:schemeClr val="tx1"/>
              </a:solidFill>
            </a:endParaRPr>
          </a:p>
          <a:p>
            <a:pPr lvl="0"/>
            <a:r>
              <a:rPr lang="en-US" u="sng" dirty="0">
                <a:solidFill>
                  <a:schemeClr val="tx1"/>
                </a:solidFill>
                <a:hlinkClick r:id="rId5"/>
              </a:rPr>
              <a:t>https://react-bootstrap.netlify.app/components/navbar</a:t>
            </a:r>
            <a:endParaRPr lang="en-IN" dirty="0">
              <a:solidFill>
                <a:schemeClr val="tx1"/>
              </a:solidFill>
            </a:endParaRPr>
          </a:p>
          <a:p>
            <a:pPr lvl="0"/>
            <a:r>
              <a:rPr lang="en-US" u="sng" dirty="0">
                <a:solidFill>
                  <a:schemeClr val="tx1"/>
                </a:solidFill>
                <a:hlinkClick r:id="rId6"/>
              </a:rPr>
              <a:t>https://stackoverflow.com</a:t>
            </a:r>
            <a:endParaRPr lang="en-IN" dirty="0">
              <a:solidFill>
                <a:schemeClr val="tx1"/>
              </a:solidFill>
            </a:endParaRPr>
          </a:p>
          <a:p>
            <a:pPr lvl="0"/>
            <a:r>
              <a:rPr lang="en-US" u="sng" dirty="0">
                <a:solidFill>
                  <a:schemeClr val="tx1"/>
                </a:solidFill>
                <a:hlinkClick r:id="rId7"/>
              </a:rPr>
              <a:t>https://delhipolice.nic.in/</a:t>
            </a:r>
            <a:endParaRPr lang="en-IN" dirty="0">
              <a:solidFill>
                <a:schemeClr val="tx1"/>
              </a:solidFill>
            </a:endParaRPr>
          </a:p>
          <a:p>
            <a:pPr marL="0" indent="0">
              <a:buNone/>
            </a:pPr>
            <a:endParaRPr lang="en-IN" dirty="0"/>
          </a:p>
        </p:txBody>
      </p:sp>
    </p:spTree>
    <p:extLst>
      <p:ext uri="{BB962C8B-B14F-4D97-AF65-F5344CB8AC3E}">
        <p14:creationId xmlns:p14="http://schemas.microsoft.com/office/powerpoint/2010/main" val="1928480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0125" y="609600"/>
            <a:ext cx="8911687" cy="840509"/>
          </a:xfrm>
        </p:spPr>
        <p:txBody>
          <a:bodyPr>
            <a:normAutofit/>
          </a:bodyPr>
          <a:lstStyle/>
          <a:p>
            <a:r>
              <a:rPr lang="en-US" sz="4400" b="1" dirty="0" smtClean="0"/>
              <a:t>Thank You…..!!!!!</a:t>
            </a:r>
            <a:endParaRPr lang="en-IN" sz="44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3419" y="2142836"/>
            <a:ext cx="6410036" cy="3620655"/>
          </a:xfrm>
        </p:spPr>
      </p:pic>
    </p:spTree>
    <p:extLst>
      <p:ext uri="{BB962C8B-B14F-4D97-AF65-F5344CB8AC3E}">
        <p14:creationId xmlns:p14="http://schemas.microsoft.com/office/powerpoint/2010/main" val="3663684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Objectives</a:t>
            </a:r>
            <a:endParaRPr lang="en-IN" b="1" dirty="0"/>
          </a:p>
        </p:txBody>
      </p:sp>
      <p:sp>
        <p:nvSpPr>
          <p:cNvPr id="3" name="Content Placeholder 2"/>
          <p:cNvSpPr>
            <a:spLocks noGrp="1"/>
          </p:cNvSpPr>
          <p:nvPr>
            <p:ph idx="1"/>
          </p:nvPr>
        </p:nvSpPr>
        <p:spPr/>
        <p:txBody>
          <a:bodyPr/>
          <a:lstStyle/>
          <a:p>
            <a:r>
              <a:rPr lang="en-US" dirty="0" smtClean="0"/>
              <a:t>people </a:t>
            </a:r>
            <a:r>
              <a:rPr lang="en-US" dirty="0"/>
              <a:t>can </a:t>
            </a:r>
            <a:r>
              <a:rPr lang="en-US" dirty="0" smtClean="0"/>
              <a:t>easily report </a:t>
            </a:r>
            <a:r>
              <a:rPr lang="en-US" dirty="0"/>
              <a:t>crime online</a:t>
            </a:r>
            <a:r>
              <a:rPr lang="en-US" dirty="0" smtClean="0"/>
              <a:t>.</a:t>
            </a:r>
          </a:p>
          <a:p>
            <a:r>
              <a:rPr lang="en-US" dirty="0" smtClean="0"/>
              <a:t>Criminal </a:t>
            </a:r>
            <a:r>
              <a:rPr lang="en-US" dirty="0"/>
              <a:t>details in a centralized </a:t>
            </a:r>
            <a:r>
              <a:rPr lang="en-US" dirty="0" smtClean="0"/>
              <a:t>database.</a:t>
            </a:r>
          </a:p>
          <a:p>
            <a:r>
              <a:rPr lang="en-US" dirty="0" smtClean="0"/>
              <a:t>Can </a:t>
            </a:r>
            <a:r>
              <a:rPr lang="en-US" dirty="0"/>
              <a:t>help in storing the records related to the criminals, cases, complaint record, case history and so on</a:t>
            </a:r>
            <a:r>
              <a:rPr lang="en-US" dirty="0" smtClean="0"/>
              <a:t>.</a:t>
            </a:r>
          </a:p>
          <a:p>
            <a:r>
              <a:rPr lang="en-US" dirty="0" smtClean="0"/>
              <a:t>Easy operations for the operator of the system. User interfaces are user accommodating and attractive; it takes very less time for the operator to use the system. </a:t>
            </a:r>
          </a:p>
          <a:p>
            <a:pPr marL="0" indent="0">
              <a:buNone/>
            </a:pPr>
            <a:endParaRPr lang="en-IN" dirty="0"/>
          </a:p>
        </p:txBody>
      </p:sp>
    </p:spTree>
    <p:extLst>
      <p:ext uri="{BB962C8B-B14F-4D97-AF65-F5344CB8AC3E}">
        <p14:creationId xmlns:p14="http://schemas.microsoft.com/office/powerpoint/2010/main" val="1821571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36" y="289032"/>
            <a:ext cx="10515600" cy="1325563"/>
          </a:xfrm>
        </p:spPr>
        <p:txBody>
          <a:bodyPr/>
          <a:lstStyle/>
          <a:p>
            <a:pPr algn="ctr"/>
            <a:r>
              <a:rPr lang="en-US" b="1" dirty="0" smtClean="0"/>
              <a:t>Technology Used For Making Project</a:t>
            </a:r>
            <a:endParaRPr lang="en-IN" b="1" dirty="0"/>
          </a:p>
        </p:txBody>
      </p:sp>
      <p:sp>
        <p:nvSpPr>
          <p:cNvPr id="4" name="Rectangle 3">
            <a:extLst>
              <a:ext uri="{FF2B5EF4-FFF2-40B4-BE49-F238E27FC236}">
                <a16:creationId xmlns:a16="http://schemas.microsoft.com/office/drawing/2014/main" xmlns="" id="{8C43EED7-95FC-4401-BCA8-766390090DE2}"/>
              </a:ext>
            </a:extLst>
          </p:cNvPr>
          <p:cNvSpPr/>
          <p:nvPr/>
        </p:nvSpPr>
        <p:spPr>
          <a:xfrm>
            <a:off x="610132" y="3489822"/>
            <a:ext cx="8272569" cy="1077218"/>
          </a:xfrm>
          <a:prstGeom prst="rect">
            <a:avLst/>
          </a:prstGeom>
        </p:spPr>
        <p:txBody>
          <a:bodyPr wrap="square">
            <a:spAutoFit/>
          </a:bodyPr>
          <a:lstStyle/>
          <a:p>
            <a:pPr algn="just"/>
            <a:r>
              <a:rPr lang="en-US" sz="3200" b="1" dirty="0">
                <a:solidFill>
                  <a:schemeClr val="accent2"/>
                </a:solidFill>
              </a:rPr>
              <a:t>Front End: </a:t>
            </a:r>
            <a:r>
              <a:rPr lang="en-US" sz="3200" b="1" dirty="0" smtClean="0">
                <a:solidFill>
                  <a:schemeClr val="accent2"/>
                </a:solidFill>
              </a:rPr>
              <a:t>React.</a:t>
            </a:r>
          </a:p>
          <a:p>
            <a:pPr algn="just"/>
            <a:endParaRPr lang="en-US" sz="3200" b="1" dirty="0">
              <a:solidFill>
                <a:schemeClr val="accent2"/>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436" y="1614595"/>
            <a:ext cx="4056025" cy="1675627"/>
          </a:xfrm>
          <a:prstGeom prst="rect">
            <a:avLst/>
          </a:prstGeom>
        </p:spPr>
      </p:pic>
      <p:sp>
        <p:nvSpPr>
          <p:cNvPr id="6" name="TextBox 5"/>
          <p:cNvSpPr txBox="1"/>
          <p:nvPr/>
        </p:nvSpPr>
        <p:spPr>
          <a:xfrm>
            <a:off x="6317672" y="5488251"/>
            <a:ext cx="5745018" cy="800219"/>
          </a:xfrm>
          <a:prstGeom prst="rect">
            <a:avLst/>
          </a:prstGeom>
          <a:noFill/>
        </p:spPr>
        <p:txBody>
          <a:bodyPr wrap="square" rtlCol="0">
            <a:spAutoFit/>
          </a:bodyPr>
          <a:lstStyle/>
          <a:p>
            <a:r>
              <a:rPr lang="en-US" sz="2800" b="1" dirty="0" smtClean="0">
                <a:solidFill>
                  <a:schemeClr val="accent2"/>
                </a:solidFill>
              </a:rPr>
              <a:t>Back End: Java Spring Boot API.</a:t>
            </a:r>
            <a:endParaRPr lang="en-US" b="1" dirty="0" smtClean="0">
              <a:solidFill>
                <a:schemeClr val="accent2"/>
              </a:solidFill>
            </a:endParaRPr>
          </a:p>
          <a:p>
            <a:endParaRPr lang="en-IN"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472" y="3851564"/>
            <a:ext cx="4520459" cy="1427850"/>
          </a:xfrm>
          <a:prstGeom prst="rect">
            <a:avLst/>
          </a:prstGeom>
        </p:spPr>
      </p:pic>
    </p:spTree>
    <p:extLst>
      <p:ext uri="{BB962C8B-B14F-4D97-AF65-F5344CB8AC3E}">
        <p14:creationId xmlns:p14="http://schemas.microsoft.com/office/powerpoint/2010/main" val="1673323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16726" y="3911746"/>
            <a:ext cx="9144000" cy="1223673"/>
          </a:xfrm>
        </p:spPr>
        <p:txBody>
          <a:bodyPr/>
          <a:lstStyle/>
          <a:p>
            <a:r>
              <a:rPr lang="en-US" b="1" dirty="0" smtClean="0"/>
              <a:t>UML Diagrams</a:t>
            </a:r>
            <a:endParaRPr lang="en-IN" b="1" dirty="0"/>
          </a:p>
        </p:txBody>
      </p:sp>
    </p:spTree>
    <p:extLst>
      <p:ext uri="{BB962C8B-B14F-4D97-AF65-F5344CB8AC3E}">
        <p14:creationId xmlns:p14="http://schemas.microsoft.com/office/powerpoint/2010/main" val="2896526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6345" y="642216"/>
            <a:ext cx="6550891" cy="1325563"/>
          </a:xfrm>
        </p:spPr>
        <p:txBody>
          <a:bodyPr/>
          <a:lstStyle/>
          <a:p>
            <a:r>
              <a:rPr lang="en-US" b="1" dirty="0" smtClean="0"/>
              <a:t>ER Diagram</a:t>
            </a:r>
            <a:endParaRPr lang="en-IN" b="1" dirty="0"/>
          </a:p>
        </p:txBody>
      </p:sp>
      <p:pic>
        <p:nvPicPr>
          <p:cNvPr id="4" name="Picture 3"/>
          <p:cNvPicPr>
            <a:picLocks noChangeAspect="1"/>
          </p:cNvPicPr>
          <p:nvPr/>
        </p:nvPicPr>
        <p:blipFill>
          <a:blip r:embed="rId2"/>
          <a:stretch>
            <a:fillRect/>
          </a:stretch>
        </p:blipFill>
        <p:spPr>
          <a:xfrm>
            <a:off x="2347284" y="1395123"/>
            <a:ext cx="8265298" cy="5273059"/>
          </a:xfrm>
          <a:prstGeom prst="rect">
            <a:avLst/>
          </a:prstGeom>
        </p:spPr>
      </p:pic>
    </p:spTree>
    <p:extLst>
      <p:ext uri="{BB962C8B-B14F-4D97-AF65-F5344CB8AC3E}">
        <p14:creationId xmlns:p14="http://schemas.microsoft.com/office/powerpoint/2010/main" val="4138472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6.png"/>
          <p:cNvPicPr/>
          <p:nvPr/>
        </p:nvPicPr>
        <p:blipFill>
          <a:blip r:embed="rId2" cstate="print"/>
          <a:stretch>
            <a:fillRect/>
          </a:stretch>
        </p:blipFill>
        <p:spPr>
          <a:xfrm>
            <a:off x="2493818" y="1302328"/>
            <a:ext cx="8839200" cy="5421746"/>
          </a:xfrm>
          <a:prstGeom prst="rect">
            <a:avLst/>
          </a:prstGeom>
        </p:spPr>
      </p:pic>
      <p:sp>
        <p:nvSpPr>
          <p:cNvPr id="3" name="TextBox 2"/>
          <p:cNvSpPr txBox="1"/>
          <p:nvPr/>
        </p:nvSpPr>
        <p:spPr>
          <a:xfrm>
            <a:off x="1560945" y="766618"/>
            <a:ext cx="7112000" cy="369332"/>
          </a:xfrm>
          <a:prstGeom prst="rect">
            <a:avLst/>
          </a:prstGeom>
          <a:noFill/>
        </p:spPr>
        <p:txBody>
          <a:bodyPr wrap="square" rtlCol="0">
            <a:spAutoFit/>
          </a:bodyPr>
          <a:lstStyle/>
          <a:p>
            <a:r>
              <a:rPr lang="en-US" dirty="0" smtClean="0"/>
              <a:t>System Generated ER Diagram</a:t>
            </a:r>
            <a:endParaRPr lang="en-IN" dirty="0"/>
          </a:p>
        </p:txBody>
      </p:sp>
    </p:spTree>
    <p:extLst>
      <p:ext uri="{BB962C8B-B14F-4D97-AF65-F5344CB8AC3E}">
        <p14:creationId xmlns:p14="http://schemas.microsoft.com/office/powerpoint/2010/main" val="386258052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120</TotalTime>
  <Words>399</Words>
  <Application>Microsoft Office PowerPoint</Application>
  <PresentationFormat>Widescreen</PresentationFormat>
  <Paragraphs>95</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Century Gothic</vt:lpstr>
      <vt:lpstr>HY중고딕</vt:lpstr>
      <vt:lpstr>Wingdings 2</vt:lpstr>
      <vt:lpstr>Wingdings 3</vt:lpstr>
      <vt:lpstr>Wisp</vt:lpstr>
      <vt:lpstr>Online Crime Reporting</vt:lpstr>
      <vt:lpstr>Points to be discuss</vt:lpstr>
      <vt:lpstr>Introduction</vt:lpstr>
      <vt:lpstr>Motivation</vt:lpstr>
      <vt:lpstr>Objectives</vt:lpstr>
      <vt:lpstr>Technology Used For Making Project</vt:lpstr>
      <vt:lpstr>UML Diagrams</vt:lpstr>
      <vt:lpstr>ER Diagram</vt:lpstr>
      <vt:lpstr>PowerPoint Presentation</vt:lpstr>
      <vt:lpstr>Activity Diagram OF Admin</vt:lpstr>
      <vt:lpstr>PowerPoint Presentation</vt:lpstr>
      <vt:lpstr>Use Case  Diagram</vt:lpstr>
      <vt:lpstr>PowerPoint Presentation</vt:lpstr>
      <vt:lpstr>DFD Diagrams</vt:lpstr>
      <vt:lpstr>PowerPoint Presentation</vt:lpstr>
      <vt:lpstr>Class  Diagrams</vt:lpstr>
      <vt:lpstr>UI Screenshots</vt:lpstr>
      <vt:lpstr>Sign up</vt:lpstr>
      <vt:lpstr>Sign in </vt:lpstr>
      <vt:lpstr>Reset Password</vt:lpstr>
      <vt:lpstr>Admin Home</vt:lpstr>
      <vt:lpstr>Admin Police Station Registration</vt:lpstr>
      <vt:lpstr>Admin Police Station List</vt:lpstr>
      <vt:lpstr>Admin Criminal List</vt:lpstr>
      <vt:lpstr>Police Station Home</vt:lpstr>
      <vt:lpstr>Register Emergency Complaint</vt:lpstr>
      <vt:lpstr>Police Station Add Criminal</vt:lpstr>
      <vt:lpstr>Police Station Add Police</vt:lpstr>
      <vt:lpstr>Complaint List</vt:lpstr>
      <vt:lpstr>Emergency Complaint List</vt:lpstr>
      <vt:lpstr>Police List</vt:lpstr>
      <vt:lpstr>Police Criminal List</vt:lpstr>
      <vt:lpstr>User Home</vt:lpstr>
      <vt:lpstr>User Complaint registration</vt:lpstr>
      <vt:lpstr>User Profile</vt:lpstr>
      <vt:lpstr>User Complaint Details</vt:lpstr>
      <vt:lpstr>S/W And H/W Requirements </vt:lpstr>
      <vt:lpstr>Advantages</vt:lpstr>
      <vt:lpstr>Conclusion</vt:lpstr>
      <vt:lpstr>Future Enhancement</vt:lpstr>
      <vt:lpstr>References</vt:lpstr>
      <vt:lpstr>Thank You…..!!!!!</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91</cp:revision>
  <dcterms:created xsi:type="dcterms:W3CDTF">2023-03-10T19:48:02Z</dcterms:created>
  <dcterms:modified xsi:type="dcterms:W3CDTF">2023-03-10T21:48:37Z</dcterms:modified>
</cp:coreProperties>
</file>